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91"/>
  </p:notesMasterIdLst>
  <p:sldIdLst>
    <p:sldId id="256" r:id="rId5"/>
    <p:sldId id="257" r:id="rId6"/>
    <p:sldId id="258" r:id="rId7"/>
    <p:sldId id="314" r:id="rId8"/>
    <p:sldId id="302" r:id="rId9"/>
    <p:sldId id="315" r:id="rId10"/>
    <p:sldId id="308" r:id="rId11"/>
    <p:sldId id="274" r:id="rId12"/>
    <p:sldId id="272" r:id="rId13"/>
    <p:sldId id="269" r:id="rId14"/>
    <p:sldId id="259" r:id="rId15"/>
    <p:sldId id="271" r:id="rId16"/>
    <p:sldId id="273" r:id="rId17"/>
    <p:sldId id="278" r:id="rId18"/>
    <p:sldId id="277" r:id="rId19"/>
    <p:sldId id="275" r:id="rId20"/>
    <p:sldId id="260" r:id="rId21"/>
    <p:sldId id="282" r:id="rId22"/>
    <p:sldId id="283" r:id="rId23"/>
    <p:sldId id="285" r:id="rId24"/>
    <p:sldId id="284" r:id="rId25"/>
    <p:sldId id="288" r:id="rId26"/>
    <p:sldId id="286" r:id="rId27"/>
    <p:sldId id="287" r:id="rId28"/>
    <p:sldId id="289" r:id="rId29"/>
    <p:sldId id="261" r:id="rId30"/>
    <p:sldId id="290" r:id="rId31"/>
    <p:sldId id="291" r:id="rId32"/>
    <p:sldId id="262" r:id="rId33"/>
    <p:sldId id="295" r:id="rId34"/>
    <p:sldId id="297" r:id="rId35"/>
    <p:sldId id="296" r:id="rId36"/>
    <p:sldId id="300" r:id="rId37"/>
    <p:sldId id="301" r:id="rId38"/>
    <p:sldId id="299" r:id="rId39"/>
    <p:sldId id="318" r:id="rId40"/>
    <p:sldId id="263" r:id="rId41"/>
    <p:sldId id="307" r:id="rId42"/>
    <p:sldId id="298" r:id="rId43"/>
    <p:sldId id="309" r:id="rId44"/>
    <p:sldId id="312" r:id="rId45"/>
    <p:sldId id="310" r:id="rId46"/>
    <p:sldId id="320" r:id="rId47"/>
    <p:sldId id="311" r:id="rId48"/>
    <p:sldId id="313" r:id="rId49"/>
    <p:sldId id="323" r:id="rId50"/>
    <p:sldId id="335" r:id="rId51"/>
    <p:sldId id="304" r:id="rId52"/>
    <p:sldId id="324" r:id="rId53"/>
    <p:sldId id="326" r:id="rId54"/>
    <p:sldId id="328" r:id="rId55"/>
    <p:sldId id="329" r:id="rId56"/>
    <p:sldId id="334" r:id="rId57"/>
    <p:sldId id="305" r:id="rId58"/>
    <p:sldId id="330" r:id="rId59"/>
    <p:sldId id="331" r:id="rId60"/>
    <p:sldId id="332" r:id="rId61"/>
    <p:sldId id="333" r:id="rId62"/>
    <p:sldId id="336" r:id="rId63"/>
    <p:sldId id="264" r:id="rId64"/>
    <p:sldId id="306" r:id="rId65"/>
    <p:sldId id="338" r:id="rId66"/>
    <p:sldId id="341" r:id="rId67"/>
    <p:sldId id="342" r:id="rId68"/>
    <p:sldId id="339" r:id="rId69"/>
    <p:sldId id="343" r:id="rId70"/>
    <p:sldId id="344" r:id="rId71"/>
    <p:sldId id="345" r:id="rId72"/>
    <p:sldId id="265" r:id="rId73"/>
    <p:sldId id="279" r:id="rId74"/>
    <p:sldId id="280" r:id="rId75"/>
    <p:sldId id="276" r:id="rId76"/>
    <p:sldId id="281" r:id="rId77"/>
    <p:sldId id="292" r:id="rId78"/>
    <p:sldId id="294" r:id="rId79"/>
    <p:sldId id="293" r:id="rId80"/>
    <p:sldId id="319" r:id="rId81"/>
    <p:sldId id="340" r:id="rId82"/>
    <p:sldId id="303" r:id="rId83"/>
    <p:sldId id="316" r:id="rId84"/>
    <p:sldId id="321" r:id="rId85"/>
    <p:sldId id="317" r:id="rId86"/>
    <p:sldId id="322" r:id="rId87"/>
    <p:sldId id="337" r:id="rId88"/>
    <p:sldId id="346" r:id="rId89"/>
    <p:sldId id="347"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401D6BC-942B-4EB0-98B8-2E479144903D}">
          <p14:sldIdLst>
            <p14:sldId id="256"/>
            <p14:sldId id="257"/>
          </p14:sldIdLst>
        </p14:section>
        <p14:section name="Challenge Overview" id="{493BB295-6A09-4D9E-B065-70DABEB80117}">
          <p14:sldIdLst>
            <p14:sldId id="258"/>
            <p14:sldId id="314"/>
            <p14:sldId id="302"/>
            <p14:sldId id="315"/>
          </p14:sldIdLst>
        </p14:section>
        <p14:section name="Preperation" id="{932525C0-D526-49FE-8ED0-790AE090F051}">
          <p14:sldIdLst>
            <p14:sldId id="308"/>
            <p14:sldId id="274"/>
            <p14:sldId id="272"/>
            <p14:sldId id="269"/>
          </p14:sldIdLst>
        </p14:section>
        <p14:section name="Task 1: Anaconda &amp; Jupyter Setup" id="{81CEA32F-D517-4BEE-AAFA-EEC41ECE6DC2}">
          <p14:sldIdLst>
            <p14:sldId id="259"/>
            <p14:sldId id="271"/>
            <p14:sldId id="273"/>
            <p14:sldId id="278"/>
            <p14:sldId id="277"/>
            <p14:sldId id="275"/>
          </p14:sldIdLst>
        </p14:section>
        <p14:section name="Task 2: Data Importing/Downloading" id="{F3A3AF6D-8F6E-4097-ACAD-9D74CA4A16A9}">
          <p14:sldIdLst>
            <p14:sldId id="260"/>
            <p14:sldId id="282"/>
            <p14:sldId id="283"/>
            <p14:sldId id="285"/>
            <p14:sldId id="284"/>
            <p14:sldId id="288"/>
            <p14:sldId id="286"/>
            <p14:sldId id="287"/>
            <p14:sldId id="289"/>
          </p14:sldIdLst>
        </p14:section>
        <p14:section name="Task 3: Snowflake Account" id="{44D98F41-C446-4C91-9F34-E66744BE93BF}">
          <p14:sldIdLst>
            <p14:sldId id="261"/>
            <p14:sldId id="290"/>
            <p14:sldId id="291"/>
          </p14:sldIdLst>
        </p14:section>
        <p14:section name="Task 4: opening &amp; combining Files" id="{2566D496-9DA2-4A0F-83C1-43E9CAF83B1A}">
          <p14:sldIdLst>
            <p14:sldId id="262"/>
            <p14:sldId id="295"/>
            <p14:sldId id="297"/>
            <p14:sldId id="296"/>
            <p14:sldId id="300"/>
            <p14:sldId id="301"/>
            <p14:sldId id="299"/>
            <p14:sldId id="318"/>
          </p14:sldIdLst>
        </p14:section>
        <p14:section name="Task 5: Data Quality" id="{B8D50ECA-2082-408F-AF92-BC898C54193B}">
          <p14:sldIdLst>
            <p14:sldId id="263"/>
            <p14:sldId id="307"/>
            <p14:sldId id="298"/>
            <p14:sldId id="309"/>
            <p14:sldId id="312"/>
            <p14:sldId id="310"/>
            <p14:sldId id="320"/>
            <p14:sldId id="311"/>
            <p14:sldId id="313"/>
            <p14:sldId id="323"/>
            <p14:sldId id="335"/>
            <p14:sldId id="304"/>
            <p14:sldId id="324"/>
            <p14:sldId id="326"/>
            <p14:sldId id="328"/>
            <p14:sldId id="329"/>
            <p14:sldId id="334"/>
            <p14:sldId id="305"/>
            <p14:sldId id="330"/>
            <p14:sldId id="331"/>
            <p14:sldId id="332"/>
            <p14:sldId id="333"/>
            <p14:sldId id="336"/>
          </p14:sldIdLst>
        </p14:section>
        <p14:section name="Task 6: Snowflake DB Load" id="{0D178661-A449-421B-AA5B-6AA916DFC36B}">
          <p14:sldIdLst>
            <p14:sldId id="264"/>
            <p14:sldId id="306"/>
            <p14:sldId id="338"/>
            <p14:sldId id="341"/>
            <p14:sldId id="342"/>
            <p14:sldId id="339"/>
            <p14:sldId id="343"/>
            <p14:sldId id="344"/>
            <p14:sldId id="345"/>
          </p14:sldIdLst>
        </p14:section>
        <p14:section name="Task 7: Learnings &amp; Reflections" id="{AEBB5E97-0801-441F-B27F-22B5A3B9DB96}">
          <p14:sldIdLst>
            <p14:sldId id="265"/>
            <p14:sldId id="279"/>
            <p14:sldId id="280"/>
            <p14:sldId id="276"/>
            <p14:sldId id="281"/>
            <p14:sldId id="292"/>
            <p14:sldId id="294"/>
            <p14:sldId id="293"/>
            <p14:sldId id="319"/>
            <p14:sldId id="340"/>
            <p14:sldId id="303"/>
            <p14:sldId id="316"/>
            <p14:sldId id="321"/>
            <p14:sldId id="317"/>
            <p14:sldId id="322"/>
            <p14:sldId id="337"/>
            <p14:sldId id="346"/>
          </p14:sldIdLst>
        </p14:section>
        <p14:section name="Conclusion" id="{E212FD99-E594-47D6-8816-C3094D9C6D61}">
          <p14:sldIdLst>
            <p14:sldId id="34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0C2B1-FC9F-4ED3-B2A1-B07B036F877F}" v="378" dt="2025-06-22T21:49:17.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93661" autoAdjust="0"/>
  </p:normalViewPr>
  <p:slideViewPr>
    <p:cSldViewPr snapToGrid="0" snapToObjects="1">
      <p:cViewPr varScale="1">
        <p:scale>
          <a:sx n="65" d="100"/>
          <a:sy n="65" d="100"/>
        </p:scale>
        <p:origin x="1172"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22A959-1041-4C53-A8B0-C7DB173DE68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4B6EC24-122A-4073-BA64-D0245749DC5E}">
      <dgm:prSet/>
      <dgm:spPr/>
      <dgm:t>
        <a:bodyPr/>
        <a:lstStyle/>
        <a:p>
          <a:pPr>
            <a:lnSpc>
              <a:spcPct val="100000"/>
            </a:lnSpc>
          </a:pPr>
          <a:r>
            <a:rPr lang="en-GB" dirty="0"/>
            <a:t>I always like to have a basic understanding of what tools I’m working with and how they work before I utilise them which is why I have made it a habit to do research on anything prior to usage, be it tech related or not.</a:t>
          </a:r>
          <a:endParaRPr lang="en-US" dirty="0"/>
        </a:p>
      </dgm:t>
    </dgm:pt>
    <dgm:pt modelId="{79C53B7E-5D52-43D2-9E85-CF826C4DB159}" type="parTrans" cxnId="{1895DB7A-89C2-4018-AD6E-E3E4102F2620}">
      <dgm:prSet/>
      <dgm:spPr/>
      <dgm:t>
        <a:bodyPr/>
        <a:lstStyle/>
        <a:p>
          <a:endParaRPr lang="en-US"/>
        </a:p>
      </dgm:t>
    </dgm:pt>
    <dgm:pt modelId="{A0C1C901-028D-461C-8D28-415CDC6FBD8D}" type="sibTrans" cxnId="{1895DB7A-89C2-4018-AD6E-E3E4102F2620}">
      <dgm:prSet/>
      <dgm:spPr/>
      <dgm:t>
        <a:bodyPr/>
        <a:lstStyle/>
        <a:p>
          <a:endParaRPr lang="en-US"/>
        </a:p>
      </dgm:t>
    </dgm:pt>
    <dgm:pt modelId="{FA3F9D5E-0081-4C8E-AF42-4FC0F519AA21}">
      <dgm:prSet/>
      <dgm:spPr/>
      <dgm:t>
        <a:bodyPr/>
        <a:lstStyle/>
        <a:p>
          <a:pPr>
            <a:lnSpc>
              <a:spcPct val="100000"/>
            </a:lnSpc>
          </a:pPr>
          <a:r>
            <a:rPr lang="en-GB" dirty="0"/>
            <a:t>I used the recommended links in the pdf as well as ChatGPT to explain the core concepts.</a:t>
          </a:r>
          <a:endParaRPr lang="en-US" dirty="0"/>
        </a:p>
      </dgm:t>
    </dgm:pt>
    <dgm:pt modelId="{CBCC1B70-727C-40E7-BE40-031C5615814F}" type="parTrans" cxnId="{77321F3F-8ED3-4C6E-BA27-E4FD7808AF04}">
      <dgm:prSet/>
      <dgm:spPr/>
      <dgm:t>
        <a:bodyPr/>
        <a:lstStyle/>
        <a:p>
          <a:endParaRPr lang="en-US"/>
        </a:p>
      </dgm:t>
    </dgm:pt>
    <dgm:pt modelId="{CD97D8FE-A0A7-4A04-84B0-3E3C4A15DC53}" type="sibTrans" cxnId="{77321F3F-8ED3-4C6E-BA27-E4FD7808AF04}">
      <dgm:prSet/>
      <dgm:spPr/>
      <dgm:t>
        <a:bodyPr/>
        <a:lstStyle/>
        <a:p>
          <a:endParaRPr lang="en-US"/>
        </a:p>
      </dgm:t>
    </dgm:pt>
    <dgm:pt modelId="{D19DC555-56F9-40D4-BC5B-1C6576C3944C}" type="pres">
      <dgm:prSet presAssocID="{9622A959-1041-4C53-A8B0-C7DB173DE680}" presName="root" presStyleCnt="0">
        <dgm:presLayoutVars>
          <dgm:dir/>
          <dgm:resizeHandles val="exact"/>
        </dgm:presLayoutVars>
      </dgm:prSet>
      <dgm:spPr/>
    </dgm:pt>
    <dgm:pt modelId="{FA9C1B58-F2FB-4A1E-895B-EBA57DDE2C8D}" type="pres">
      <dgm:prSet presAssocID="{54B6EC24-122A-4073-BA64-D0245749DC5E}" presName="compNode" presStyleCnt="0"/>
      <dgm:spPr/>
    </dgm:pt>
    <dgm:pt modelId="{DEF130D5-BC8C-4434-8C96-68CCB92E6A8A}" type="pres">
      <dgm:prSet presAssocID="{54B6EC24-122A-4073-BA64-D0245749DC5E}" presName="bgRect" presStyleLbl="bgShp" presStyleIdx="0" presStyleCnt="2" custScaleY="129744"/>
      <dgm:spPr/>
    </dgm:pt>
    <dgm:pt modelId="{4046E62A-BD00-4572-9DF0-8A30A1A0CC81}" type="pres">
      <dgm:prSet presAssocID="{54B6EC24-122A-4073-BA64-D0245749DC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ools"/>
        </a:ext>
      </dgm:extLst>
    </dgm:pt>
    <dgm:pt modelId="{E44E1D78-FE19-4B6B-B82E-E95610E50D46}" type="pres">
      <dgm:prSet presAssocID="{54B6EC24-122A-4073-BA64-D0245749DC5E}" presName="spaceRect" presStyleCnt="0"/>
      <dgm:spPr/>
    </dgm:pt>
    <dgm:pt modelId="{52559258-F50C-4FCD-9ADE-88FF931539D5}" type="pres">
      <dgm:prSet presAssocID="{54B6EC24-122A-4073-BA64-D0245749DC5E}" presName="parTx" presStyleLbl="revTx" presStyleIdx="0" presStyleCnt="2">
        <dgm:presLayoutVars>
          <dgm:chMax val="0"/>
          <dgm:chPref val="0"/>
        </dgm:presLayoutVars>
      </dgm:prSet>
      <dgm:spPr/>
    </dgm:pt>
    <dgm:pt modelId="{CE8F3A98-4F73-4152-BEB3-5B43BCE31393}" type="pres">
      <dgm:prSet presAssocID="{A0C1C901-028D-461C-8D28-415CDC6FBD8D}" presName="sibTrans" presStyleCnt="0"/>
      <dgm:spPr/>
    </dgm:pt>
    <dgm:pt modelId="{A18B6F51-F160-4C08-BF03-83A877CFCCF2}" type="pres">
      <dgm:prSet presAssocID="{FA3F9D5E-0081-4C8E-AF42-4FC0F519AA21}" presName="compNode" presStyleCnt="0"/>
      <dgm:spPr/>
    </dgm:pt>
    <dgm:pt modelId="{0D098143-0C84-42FD-AD10-FA64CC0382C7}" type="pres">
      <dgm:prSet presAssocID="{FA3F9D5E-0081-4C8E-AF42-4FC0F519AA21}" presName="bgRect" presStyleLbl="bgShp" presStyleIdx="1" presStyleCnt="2" custScaleY="126365"/>
      <dgm:spPr/>
    </dgm:pt>
    <dgm:pt modelId="{3A461B20-319E-4BC5-88A9-C41A2DE4EE18}" type="pres">
      <dgm:prSet presAssocID="{FA3F9D5E-0081-4C8E-AF42-4FC0F519AA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nk"/>
        </a:ext>
      </dgm:extLst>
    </dgm:pt>
    <dgm:pt modelId="{93E7A3B4-9205-4CE4-927F-0BFF897B22A9}" type="pres">
      <dgm:prSet presAssocID="{FA3F9D5E-0081-4C8E-AF42-4FC0F519AA21}" presName="spaceRect" presStyleCnt="0"/>
      <dgm:spPr/>
    </dgm:pt>
    <dgm:pt modelId="{F4C4A98E-B020-4D02-A64D-82FCD6C284D4}" type="pres">
      <dgm:prSet presAssocID="{FA3F9D5E-0081-4C8E-AF42-4FC0F519AA21}" presName="parTx" presStyleLbl="revTx" presStyleIdx="1" presStyleCnt="2">
        <dgm:presLayoutVars>
          <dgm:chMax val="0"/>
          <dgm:chPref val="0"/>
        </dgm:presLayoutVars>
      </dgm:prSet>
      <dgm:spPr/>
    </dgm:pt>
  </dgm:ptLst>
  <dgm:cxnLst>
    <dgm:cxn modelId="{FCC9C42C-1009-4AAF-8E05-7C9ADD667612}" type="presOf" srcId="{54B6EC24-122A-4073-BA64-D0245749DC5E}" destId="{52559258-F50C-4FCD-9ADE-88FF931539D5}" srcOrd="0" destOrd="0" presId="urn:microsoft.com/office/officeart/2018/2/layout/IconVerticalSolidList"/>
    <dgm:cxn modelId="{77321F3F-8ED3-4C6E-BA27-E4FD7808AF04}" srcId="{9622A959-1041-4C53-A8B0-C7DB173DE680}" destId="{FA3F9D5E-0081-4C8E-AF42-4FC0F519AA21}" srcOrd="1" destOrd="0" parTransId="{CBCC1B70-727C-40E7-BE40-031C5615814F}" sibTransId="{CD97D8FE-A0A7-4A04-84B0-3E3C4A15DC53}"/>
    <dgm:cxn modelId="{63FD8E56-BAED-40FD-8BD7-73D2C1E18299}" type="presOf" srcId="{FA3F9D5E-0081-4C8E-AF42-4FC0F519AA21}" destId="{F4C4A98E-B020-4D02-A64D-82FCD6C284D4}" srcOrd="0" destOrd="0" presId="urn:microsoft.com/office/officeart/2018/2/layout/IconVerticalSolidList"/>
    <dgm:cxn modelId="{1895DB7A-89C2-4018-AD6E-E3E4102F2620}" srcId="{9622A959-1041-4C53-A8B0-C7DB173DE680}" destId="{54B6EC24-122A-4073-BA64-D0245749DC5E}" srcOrd="0" destOrd="0" parTransId="{79C53B7E-5D52-43D2-9E85-CF826C4DB159}" sibTransId="{A0C1C901-028D-461C-8D28-415CDC6FBD8D}"/>
    <dgm:cxn modelId="{5EF192EF-67F7-4800-A9EA-74E216ED59E2}" type="presOf" srcId="{9622A959-1041-4C53-A8B0-C7DB173DE680}" destId="{D19DC555-56F9-40D4-BC5B-1C6576C3944C}" srcOrd="0" destOrd="0" presId="urn:microsoft.com/office/officeart/2018/2/layout/IconVerticalSolidList"/>
    <dgm:cxn modelId="{E2075055-D1AC-42CB-ADB7-F4F635386F76}" type="presParOf" srcId="{D19DC555-56F9-40D4-BC5B-1C6576C3944C}" destId="{FA9C1B58-F2FB-4A1E-895B-EBA57DDE2C8D}" srcOrd="0" destOrd="0" presId="urn:microsoft.com/office/officeart/2018/2/layout/IconVerticalSolidList"/>
    <dgm:cxn modelId="{2DCB416C-8E2C-4C70-9FF1-8A61F88604F7}" type="presParOf" srcId="{FA9C1B58-F2FB-4A1E-895B-EBA57DDE2C8D}" destId="{DEF130D5-BC8C-4434-8C96-68CCB92E6A8A}" srcOrd="0" destOrd="0" presId="urn:microsoft.com/office/officeart/2018/2/layout/IconVerticalSolidList"/>
    <dgm:cxn modelId="{7394ECBF-9566-4D2F-B367-EA35D8451CE7}" type="presParOf" srcId="{FA9C1B58-F2FB-4A1E-895B-EBA57DDE2C8D}" destId="{4046E62A-BD00-4572-9DF0-8A30A1A0CC81}" srcOrd="1" destOrd="0" presId="urn:microsoft.com/office/officeart/2018/2/layout/IconVerticalSolidList"/>
    <dgm:cxn modelId="{9ABE6054-B6B2-4A70-8777-350D0801C1FC}" type="presParOf" srcId="{FA9C1B58-F2FB-4A1E-895B-EBA57DDE2C8D}" destId="{E44E1D78-FE19-4B6B-B82E-E95610E50D46}" srcOrd="2" destOrd="0" presId="urn:microsoft.com/office/officeart/2018/2/layout/IconVerticalSolidList"/>
    <dgm:cxn modelId="{EFA97FF0-AE83-4D0C-AE04-ABBF5B088507}" type="presParOf" srcId="{FA9C1B58-F2FB-4A1E-895B-EBA57DDE2C8D}" destId="{52559258-F50C-4FCD-9ADE-88FF931539D5}" srcOrd="3" destOrd="0" presId="urn:microsoft.com/office/officeart/2018/2/layout/IconVerticalSolidList"/>
    <dgm:cxn modelId="{A4D51CE3-661E-4181-95D7-E5A985EFD34A}" type="presParOf" srcId="{D19DC555-56F9-40D4-BC5B-1C6576C3944C}" destId="{CE8F3A98-4F73-4152-BEB3-5B43BCE31393}" srcOrd="1" destOrd="0" presId="urn:microsoft.com/office/officeart/2018/2/layout/IconVerticalSolidList"/>
    <dgm:cxn modelId="{36EB8FB0-A033-45C3-9633-6A398104C602}" type="presParOf" srcId="{D19DC555-56F9-40D4-BC5B-1C6576C3944C}" destId="{A18B6F51-F160-4C08-BF03-83A877CFCCF2}" srcOrd="2" destOrd="0" presId="urn:microsoft.com/office/officeart/2018/2/layout/IconVerticalSolidList"/>
    <dgm:cxn modelId="{8568CDFC-750A-4D48-B88E-7C21A04E4FBD}" type="presParOf" srcId="{A18B6F51-F160-4C08-BF03-83A877CFCCF2}" destId="{0D098143-0C84-42FD-AD10-FA64CC0382C7}" srcOrd="0" destOrd="0" presId="urn:microsoft.com/office/officeart/2018/2/layout/IconVerticalSolidList"/>
    <dgm:cxn modelId="{663271C1-415F-4F5D-B49A-E18F0E93CE1C}" type="presParOf" srcId="{A18B6F51-F160-4C08-BF03-83A877CFCCF2}" destId="{3A461B20-319E-4BC5-88A9-C41A2DE4EE18}" srcOrd="1" destOrd="0" presId="urn:microsoft.com/office/officeart/2018/2/layout/IconVerticalSolidList"/>
    <dgm:cxn modelId="{3EB679DF-C4A7-44B5-AAD3-B46C31869387}" type="presParOf" srcId="{A18B6F51-F160-4C08-BF03-83A877CFCCF2}" destId="{93E7A3B4-9205-4CE4-927F-0BFF897B22A9}" srcOrd="2" destOrd="0" presId="urn:microsoft.com/office/officeart/2018/2/layout/IconVerticalSolidList"/>
    <dgm:cxn modelId="{F7EEB189-D15E-4FA7-A0F4-C768D233A85C}" type="presParOf" srcId="{A18B6F51-F160-4C08-BF03-83A877CFCCF2}" destId="{F4C4A98E-B020-4D02-A64D-82FCD6C284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367601-B9ED-4769-8B36-C6D97F2251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29C33B-C0E4-48AD-A24B-40DA05FA0476}">
      <dgm:prSet/>
      <dgm:spPr/>
      <dgm:t>
        <a:bodyPr/>
        <a:lstStyle/>
        <a:p>
          <a:pPr>
            <a:lnSpc>
              <a:spcPct val="100000"/>
            </a:lnSpc>
          </a:pPr>
          <a:r>
            <a:rPr lang="en-GB" dirty="0"/>
            <a:t>I created a basic PowerPoint template using GAI to start.</a:t>
          </a:r>
          <a:endParaRPr lang="en-US" dirty="0"/>
        </a:p>
      </dgm:t>
    </dgm:pt>
    <dgm:pt modelId="{72BD4B90-3DB1-4984-8D7D-7CF3F0B5F8F4}" type="parTrans" cxnId="{C9ADD242-E618-46BF-A4B8-2F12CFC5F6E8}">
      <dgm:prSet/>
      <dgm:spPr/>
      <dgm:t>
        <a:bodyPr/>
        <a:lstStyle/>
        <a:p>
          <a:endParaRPr lang="en-US"/>
        </a:p>
      </dgm:t>
    </dgm:pt>
    <dgm:pt modelId="{791D84A2-E60F-4964-8490-8F79CC7040A7}" type="sibTrans" cxnId="{C9ADD242-E618-46BF-A4B8-2F12CFC5F6E8}">
      <dgm:prSet/>
      <dgm:spPr/>
      <dgm:t>
        <a:bodyPr/>
        <a:lstStyle/>
        <a:p>
          <a:endParaRPr lang="en-US"/>
        </a:p>
      </dgm:t>
    </dgm:pt>
    <dgm:pt modelId="{3175A0D4-5737-41CC-9405-3338721BCDD6}">
      <dgm:prSet/>
      <dgm:spPr/>
      <dgm:t>
        <a:bodyPr/>
        <a:lstStyle/>
        <a:p>
          <a:pPr>
            <a:lnSpc>
              <a:spcPct val="100000"/>
            </a:lnSpc>
          </a:pPr>
          <a:r>
            <a:rPr lang="en-GB" dirty="0"/>
            <a:t>The idea was to document as I progress and polish at the end.</a:t>
          </a:r>
          <a:endParaRPr lang="en-US" dirty="0"/>
        </a:p>
      </dgm:t>
    </dgm:pt>
    <dgm:pt modelId="{60F0A485-4D4A-49AB-BA51-1A3AA9728DD4}" type="parTrans" cxnId="{18A54397-3EA8-4B5D-9413-126908213B37}">
      <dgm:prSet/>
      <dgm:spPr/>
      <dgm:t>
        <a:bodyPr/>
        <a:lstStyle/>
        <a:p>
          <a:endParaRPr lang="en-US"/>
        </a:p>
      </dgm:t>
    </dgm:pt>
    <dgm:pt modelId="{4A10F97D-ED02-4DF9-B9BC-D8DBB5B2DBF3}" type="sibTrans" cxnId="{18A54397-3EA8-4B5D-9413-126908213B37}">
      <dgm:prSet/>
      <dgm:spPr/>
      <dgm:t>
        <a:bodyPr/>
        <a:lstStyle/>
        <a:p>
          <a:endParaRPr lang="en-US"/>
        </a:p>
      </dgm:t>
    </dgm:pt>
    <dgm:pt modelId="{26A7B4A2-61D0-48B8-B0FC-36DD01AC440B}">
      <dgm:prSet/>
      <dgm:spPr/>
      <dgm:t>
        <a:bodyPr/>
        <a:lstStyle/>
        <a:p>
          <a:pPr>
            <a:lnSpc>
              <a:spcPct val="100000"/>
            </a:lnSpc>
          </a:pPr>
          <a:r>
            <a:rPr lang="en-GB"/>
            <a:t>I find this method is much more efficient and less mistake prone.</a:t>
          </a:r>
          <a:endParaRPr lang="en-US"/>
        </a:p>
      </dgm:t>
    </dgm:pt>
    <dgm:pt modelId="{6A6B84DD-3330-4516-A8F8-DB0BA08F265B}" type="parTrans" cxnId="{E6F029CA-32D6-4843-97FB-ABACCDCD65DE}">
      <dgm:prSet/>
      <dgm:spPr/>
      <dgm:t>
        <a:bodyPr/>
        <a:lstStyle/>
        <a:p>
          <a:endParaRPr lang="en-US"/>
        </a:p>
      </dgm:t>
    </dgm:pt>
    <dgm:pt modelId="{42B325BD-B4AB-43D4-9DAC-8F93CB9534C8}" type="sibTrans" cxnId="{E6F029CA-32D6-4843-97FB-ABACCDCD65DE}">
      <dgm:prSet/>
      <dgm:spPr/>
      <dgm:t>
        <a:bodyPr/>
        <a:lstStyle/>
        <a:p>
          <a:endParaRPr lang="en-US"/>
        </a:p>
      </dgm:t>
    </dgm:pt>
    <dgm:pt modelId="{5878B7DC-8993-4DE9-AD45-DA5B0C0B94A2}" type="pres">
      <dgm:prSet presAssocID="{46367601-B9ED-4769-8B36-C6D97F22519C}" presName="root" presStyleCnt="0">
        <dgm:presLayoutVars>
          <dgm:dir/>
          <dgm:resizeHandles val="exact"/>
        </dgm:presLayoutVars>
      </dgm:prSet>
      <dgm:spPr/>
    </dgm:pt>
    <dgm:pt modelId="{3975493B-6CBF-4C14-A935-88FBDAF77522}" type="pres">
      <dgm:prSet presAssocID="{A929C33B-C0E4-48AD-A24B-40DA05FA0476}" presName="compNode" presStyleCnt="0"/>
      <dgm:spPr/>
    </dgm:pt>
    <dgm:pt modelId="{9AFE6FD5-3C2C-4D5B-B88B-C1E60103ABC9}" type="pres">
      <dgm:prSet presAssocID="{A929C33B-C0E4-48AD-A24B-40DA05FA0476}" presName="bgRect" presStyleLbl="bgShp" presStyleIdx="0" presStyleCnt="3"/>
      <dgm:spPr/>
    </dgm:pt>
    <dgm:pt modelId="{AF482A25-5EEB-492F-8B3C-50F8639433D0}" type="pres">
      <dgm:prSet presAssocID="{A929C33B-C0E4-48AD-A24B-40DA05FA04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bulb"/>
        </a:ext>
      </dgm:extLst>
    </dgm:pt>
    <dgm:pt modelId="{9D3128D4-E702-472E-8BA6-C9189D859CD8}" type="pres">
      <dgm:prSet presAssocID="{A929C33B-C0E4-48AD-A24B-40DA05FA0476}" presName="spaceRect" presStyleCnt="0"/>
      <dgm:spPr/>
    </dgm:pt>
    <dgm:pt modelId="{5E278B8A-E3FA-4D2A-AC99-F5FE8B5C2CD3}" type="pres">
      <dgm:prSet presAssocID="{A929C33B-C0E4-48AD-A24B-40DA05FA0476}" presName="parTx" presStyleLbl="revTx" presStyleIdx="0" presStyleCnt="3">
        <dgm:presLayoutVars>
          <dgm:chMax val="0"/>
          <dgm:chPref val="0"/>
        </dgm:presLayoutVars>
      </dgm:prSet>
      <dgm:spPr/>
    </dgm:pt>
    <dgm:pt modelId="{E56E6DAE-BEEB-48B9-8A82-EEAC0EB38B45}" type="pres">
      <dgm:prSet presAssocID="{791D84A2-E60F-4964-8490-8F79CC7040A7}" presName="sibTrans" presStyleCnt="0"/>
      <dgm:spPr/>
    </dgm:pt>
    <dgm:pt modelId="{5FA031BA-FFBF-4EB2-B2C1-FC255EA67780}" type="pres">
      <dgm:prSet presAssocID="{3175A0D4-5737-41CC-9405-3338721BCDD6}" presName="compNode" presStyleCnt="0"/>
      <dgm:spPr/>
    </dgm:pt>
    <dgm:pt modelId="{71D62A67-ACBE-4FC3-8ADD-A3A78DC2FFC7}" type="pres">
      <dgm:prSet presAssocID="{3175A0D4-5737-41CC-9405-3338721BCDD6}" presName="bgRect" presStyleLbl="bgShp" presStyleIdx="1" presStyleCnt="3"/>
      <dgm:spPr/>
    </dgm:pt>
    <dgm:pt modelId="{1F756BF8-6C4B-47B2-952B-03E7FCE94D09}" type="pres">
      <dgm:prSet presAssocID="{3175A0D4-5737-41CC-9405-3338721BCD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6EF445BF-946C-4EAF-A890-691D74FFDCB4}" type="pres">
      <dgm:prSet presAssocID="{3175A0D4-5737-41CC-9405-3338721BCDD6}" presName="spaceRect" presStyleCnt="0"/>
      <dgm:spPr/>
    </dgm:pt>
    <dgm:pt modelId="{6F9102C7-FD81-4EB5-8CC2-D861DA6A3B34}" type="pres">
      <dgm:prSet presAssocID="{3175A0D4-5737-41CC-9405-3338721BCDD6}" presName="parTx" presStyleLbl="revTx" presStyleIdx="1" presStyleCnt="3">
        <dgm:presLayoutVars>
          <dgm:chMax val="0"/>
          <dgm:chPref val="0"/>
        </dgm:presLayoutVars>
      </dgm:prSet>
      <dgm:spPr/>
    </dgm:pt>
    <dgm:pt modelId="{0D5D7390-96CE-4FA9-A829-68B284D1FE6C}" type="pres">
      <dgm:prSet presAssocID="{4A10F97D-ED02-4DF9-B9BC-D8DBB5B2DBF3}" presName="sibTrans" presStyleCnt="0"/>
      <dgm:spPr/>
    </dgm:pt>
    <dgm:pt modelId="{CCBF23D2-4FCC-4072-803A-510ECFBEE548}" type="pres">
      <dgm:prSet presAssocID="{26A7B4A2-61D0-48B8-B0FC-36DD01AC440B}" presName="compNode" presStyleCnt="0"/>
      <dgm:spPr/>
    </dgm:pt>
    <dgm:pt modelId="{40E67323-4E98-4ED7-8C54-8BF73B6964FF}" type="pres">
      <dgm:prSet presAssocID="{26A7B4A2-61D0-48B8-B0FC-36DD01AC440B}" presName="bgRect" presStyleLbl="bgShp" presStyleIdx="2" presStyleCnt="3"/>
      <dgm:spPr/>
    </dgm:pt>
    <dgm:pt modelId="{FB75BCA6-219E-47AD-AF48-8877ADDCF20D}" type="pres">
      <dgm:prSet presAssocID="{26A7B4A2-61D0-48B8-B0FC-36DD01AC44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ze"/>
        </a:ext>
      </dgm:extLst>
    </dgm:pt>
    <dgm:pt modelId="{B5757B63-88E2-4CBA-9633-2F313697F5B9}" type="pres">
      <dgm:prSet presAssocID="{26A7B4A2-61D0-48B8-B0FC-36DD01AC440B}" presName="spaceRect" presStyleCnt="0"/>
      <dgm:spPr/>
    </dgm:pt>
    <dgm:pt modelId="{7EEF1E04-D8C9-4337-B994-88937E4542BB}" type="pres">
      <dgm:prSet presAssocID="{26A7B4A2-61D0-48B8-B0FC-36DD01AC440B}" presName="parTx" presStyleLbl="revTx" presStyleIdx="2" presStyleCnt="3">
        <dgm:presLayoutVars>
          <dgm:chMax val="0"/>
          <dgm:chPref val="0"/>
        </dgm:presLayoutVars>
      </dgm:prSet>
      <dgm:spPr/>
    </dgm:pt>
  </dgm:ptLst>
  <dgm:cxnLst>
    <dgm:cxn modelId="{C7EC0E0B-1E91-4CAE-AAB8-748A43E38C25}" type="presOf" srcId="{26A7B4A2-61D0-48B8-B0FC-36DD01AC440B}" destId="{7EEF1E04-D8C9-4337-B994-88937E4542BB}" srcOrd="0" destOrd="0" presId="urn:microsoft.com/office/officeart/2018/2/layout/IconVerticalSolidList"/>
    <dgm:cxn modelId="{C9ADD242-E618-46BF-A4B8-2F12CFC5F6E8}" srcId="{46367601-B9ED-4769-8B36-C6D97F22519C}" destId="{A929C33B-C0E4-48AD-A24B-40DA05FA0476}" srcOrd="0" destOrd="0" parTransId="{72BD4B90-3DB1-4984-8D7D-7CF3F0B5F8F4}" sibTransId="{791D84A2-E60F-4964-8490-8F79CC7040A7}"/>
    <dgm:cxn modelId="{F47A7E87-1DE5-441A-A11D-67B3C1C07CCC}" type="presOf" srcId="{A929C33B-C0E4-48AD-A24B-40DA05FA0476}" destId="{5E278B8A-E3FA-4D2A-AC99-F5FE8B5C2CD3}" srcOrd="0" destOrd="0" presId="urn:microsoft.com/office/officeart/2018/2/layout/IconVerticalSolidList"/>
    <dgm:cxn modelId="{18A54397-3EA8-4B5D-9413-126908213B37}" srcId="{46367601-B9ED-4769-8B36-C6D97F22519C}" destId="{3175A0D4-5737-41CC-9405-3338721BCDD6}" srcOrd="1" destOrd="0" parTransId="{60F0A485-4D4A-49AB-BA51-1A3AA9728DD4}" sibTransId="{4A10F97D-ED02-4DF9-B9BC-D8DBB5B2DBF3}"/>
    <dgm:cxn modelId="{E6F029CA-32D6-4843-97FB-ABACCDCD65DE}" srcId="{46367601-B9ED-4769-8B36-C6D97F22519C}" destId="{26A7B4A2-61D0-48B8-B0FC-36DD01AC440B}" srcOrd="2" destOrd="0" parTransId="{6A6B84DD-3330-4516-A8F8-DB0BA08F265B}" sibTransId="{42B325BD-B4AB-43D4-9DAC-8F93CB9534C8}"/>
    <dgm:cxn modelId="{2CB2FAD1-FB19-41A5-9312-7B73DC94D18C}" type="presOf" srcId="{46367601-B9ED-4769-8B36-C6D97F22519C}" destId="{5878B7DC-8993-4DE9-AD45-DA5B0C0B94A2}" srcOrd="0" destOrd="0" presId="urn:microsoft.com/office/officeart/2018/2/layout/IconVerticalSolidList"/>
    <dgm:cxn modelId="{59E6F7EC-2B6C-4501-9A39-9BEABDAF024F}" type="presOf" srcId="{3175A0D4-5737-41CC-9405-3338721BCDD6}" destId="{6F9102C7-FD81-4EB5-8CC2-D861DA6A3B34}" srcOrd="0" destOrd="0" presId="urn:microsoft.com/office/officeart/2018/2/layout/IconVerticalSolidList"/>
    <dgm:cxn modelId="{A0EFD991-A3A1-4B42-944B-F2D0126BFA24}" type="presParOf" srcId="{5878B7DC-8993-4DE9-AD45-DA5B0C0B94A2}" destId="{3975493B-6CBF-4C14-A935-88FBDAF77522}" srcOrd="0" destOrd="0" presId="urn:microsoft.com/office/officeart/2018/2/layout/IconVerticalSolidList"/>
    <dgm:cxn modelId="{300E91FC-BA67-4479-9D7D-1C03F8F116B9}" type="presParOf" srcId="{3975493B-6CBF-4C14-A935-88FBDAF77522}" destId="{9AFE6FD5-3C2C-4D5B-B88B-C1E60103ABC9}" srcOrd="0" destOrd="0" presId="urn:microsoft.com/office/officeart/2018/2/layout/IconVerticalSolidList"/>
    <dgm:cxn modelId="{6C9EC469-7687-4495-BCEF-22C4E7C7B0EE}" type="presParOf" srcId="{3975493B-6CBF-4C14-A935-88FBDAF77522}" destId="{AF482A25-5EEB-492F-8B3C-50F8639433D0}" srcOrd="1" destOrd="0" presId="urn:microsoft.com/office/officeart/2018/2/layout/IconVerticalSolidList"/>
    <dgm:cxn modelId="{586971AE-EAC8-4535-AE15-3F9046DD971A}" type="presParOf" srcId="{3975493B-6CBF-4C14-A935-88FBDAF77522}" destId="{9D3128D4-E702-472E-8BA6-C9189D859CD8}" srcOrd="2" destOrd="0" presId="urn:microsoft.com/office/officeart/2018/2/layout/IconVerticalSolidList"/>
    <dgm:cxn modelId="{17CBA406-FF59-468A-BBB5-7A2D76BC92BE}" type="presParOf" srcId="{3975493B-6CBF-4C14-A935-88FBDAF77522}" destId="{5E278B8A-E3FA-4D2A-AC99-F5FE8B5C2CD3}" srcOrd="3" destOrd="0" presId="urn:microsoft.com/office/officeart/2018/2/layout/IconVerticalSolidList"/>
    <dgm:cxn modelId="{9A6542A0-5639-447B-890B-F92E6269CFC9}" type="presParOf" srcId="{5878B7DC-8993-4DE9-AD45-DA5B0C0B94A2}" destId="{E56E6DAE-BEEB-48B9-8A82-EEAC0EB38B45}" srcOrd="1" destOrd="0" presId="urn:microsoft.com/office/officeart/2018/2/layout/IconVerticalSolidList"/>
    <dgm:cxn modelId="{C9020A43-7145-4DDC-90FA-B9CB99F9AB60}" type="presParOf" srcId="{5878B7DC-8993-4DE9-AD45-DA5B0C0B94A2}" destId="{5FA031BA-FFBF-4EB2-B2C1-FC255EA67780}" srcOrd="2" destOrd="0" presId="urn:microsoft.com/office/officeart/2018/2/layout/IconVerticalSolidList"/>
    <dgm:cxn modelId="{72B054E7-6594-4027-8DDA-4ED38B905EDB}" type="presParOf" srcId="{5FA031BA-FFBF-4EB2-B2C1-FC255EA67780}" destId="{71D62A67-ACBE-4FC3-8ADD-A3A78DC2FFC7}" srcOrd="0" destOrd="0" presId="urn:microsoft.com/office/officeart/2018/2/layout/IconVerticalSolidList"/>
    <dgm:cxn modelId="{BF2F2D96-FD69-4C7D-95ED-D2E7DF881E48}" type="presParOf" srcId="{5FA031BA-FFBF-4EB2-B2C1-FC255EA67780}" destId="{1F756BF8-6C4B-47B2-952B-03E7FCE94D09}" srcOrd="1" destOrd="0" presId="urn:microsoft.com/office/officeart/2018/2/layout/IconVerticalSolidList"/>
    <dgm:cxn modelId="{87B45584-DAC0-4B36-B9E9-C9CCDEBB5E57}" type="presParOf" srcId="{5FA031BA-FFBF-4EB2-B2C1-FC255EA67780}" destId="{6EF445BF-946C-4EAF-A890-691D74FFDCB4}" srcOrd="2" destOrd="0" presId="urn:microsoft.com/office/officeart/2018/2/layout/IconVerticalSolidList"/>
    <dgm:cxn modelId="{742BFBC9-FA4E-4881-B85D-96A9E186E51D}" type="presParOf" srcId="{5FA031BA-FFBF-4EB2-B2C1-FC255EA67780}" destId="{6F9102C7-FD81-4EB5-8CC2-D861DA6A3B34}" srcOrd="3" destOrd="0" presId="urn:microsoft.com/office/officeart/2018/2/layout/IconVerticalSolidList"/>
    <dgm:cxn modelId="{CE0FF759-8B3F-495B-BABE-C83A898E5060}" type="presParOf" srcId="{5878B7DC-8993-4DE9-AD45-DA5B0C0B94A2}" destId="{0D5D7390-96CE-4FA9-A829-68B284D1FE6C}" srcOrd="3" destOrd="0" presId="urn:microsoft.com/office/officeart/2018/2/layout/IconVerticalSolidList"/>
    <dgm:cxn modelId="{522FDC00-842E-4AAA-ACEC-0E3D7EB8F68C}" type="presParOf" srcId="{5878B7DC-8993-4DE9-AD45-DA5B0C0B94A2}" destId="{CCBF23D2-4FCC-4072-803A-510ECFBEE548}" srcOrd="4" destOrd="0" presId="urn:microsoft.com/office/officeart/2018/2/layout/IconVerticalSolidList"/>
    <dgm:cxn modelId="{808A33AC-AEE1-43FB-B9BE-5B201EE8B1DD}" type="presParOf" srcId="{CCBF23D2-4FCC-4072-803A-510ECFBEE548}" destId="{40E67323-4E98-4ED7-8C54-8BF73B6964FF}" srcOrd="0" destOrd="0" presId="urn:microsoft.com/office/officeart/2018/2/layout/IconVerticalSolidList"/>
    <dgm:cxn modelId="{EC2D1C4D-473E-4843-A41C-E9C2679BE5DF}" type="presParOf" srcId="{CCBF23D2-4FCC-4072-803A-510ECFBEE548}" destId="{FB75BCA6-219E-47AD-AF48-8877ADDCF20D}" srcOrd="1" destOrd="0" presId="urn:microsoft.com/office/officeart/2018/2/layout/IconVerticalSolidList"/>
    <dgm:cxn modelId="{01BAB097-4F04-4DC1-983A-4E699CA3F988}" type="presParOf" srcId="{CCBF23D2-4FCC-4072-803A-510ECFBEE548}" destId="{B5757B63-88E2-4CBA-9633-2F313697F5B9}" srcOrd="2" destOrd="0" presId="urn:microsoft.com/office/officeart/2018/2/layout/IconVerticalSolidList"/>
    <dgm:cxn modelId="{A848CC88-D707-4565-99B0-21311D3ED1D4}" type="presParOf" srcId="{CCBF23D2-4FCC-4072-803A-510ECFBEE548}" destId="{7EEF1E04-D8C9-4337-B994-88937E4542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130D5-BC8C-4434-8C96-68CCB92E6A8A}">
      <dsp:nvSpPr>
        <dsp:cNvPr id="0" name=""/>
        <dsp:cNvSpPr/>
      </dsp:nvSpPr>
      <dsp:spPr>
        <a:xfrm>
          <a:off x="0" y="199973"/>
          <a:ext cx="7607808" cy="9936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46E62A-BD00-4572-9DF0-8A30A1A0CC81}">
      <dsp:nvSpPr>
        <dsp:cNvPr id="0" name=""/>
        <dsp:cNvSpPr/>
      </dsp:nvSpPr>
      <dsp:spPr>
        <a:xfrm>
          <a:off x="231662" y="486178"/>
          <a:ext cx="421204" cy="4212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59258-F50C-4FCD-9ADE-88FF931539D5}">
      <dsp:nvSpPr>
        <dsp:cNvPr id="0" name=""/>
        <dsp:cNvSpPr/>
      </dsp:nvSpPr>
      <dsp:spPr>
        <a:xfrm>
          <a:off x="884529" y="313867"/>
          <a:ext cx="6723278" cy="765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50" tIns="81050" rIns="81050" bIns="81050" numCol="1" spcCol="1270" anchor="ctr" anchorCtr="0">
          <a:noAutofit/>
        </a:bodyPr>
        <a:lstStyle/>
        <a:p>
          <a:pPr marL="0" lvl="0" indent="0" algn="l" defTabSz="622300">
            <a:lnSpc>
              <a:spcPct val="100000"/>
            </a:lnSpc>
            <a:spcBef>
              <a:spcPct val="0"/>
            </a:spcBef>
            <a:spcAft>
              <a:spcPct val="35000"/>
            </a:spcAft>
            <a:buNone/>
          </a:pPr>
          <a:r>
            <a:rPr lang="en-GB" sz="1400" kern="1200" dirty="0"/>
            <a:t>I always like to have a basic understanding of what tools I’m working with and how they work before I utilise them which is why I have made it a habit to do research on anything prior to usage, be it tech related or not.</a:t>
          </a:r>
          <a:endParaRPr lang="en-US" sz="1400" kern="1200" dirty="0"/>
        </a:p>
      </dsp:txBody>
      <dsp:txXfrm>
        <a:off x="884529" y="313867"/>
        <a:ext cx="6723278" cy="765826"/>
      </dsp:txXfrm>
    </dsp:sp>
    <dsp:sp modelId="{0D098143-0C84-42FD-AD10-FA64CC0382C7}">
      <dsp:nvSpPr>
        <dsp:cNvPr id="0" name=""/>
        <dsp:cNvSpPr/>
      </dsp:nvSpPr>
      <dsp:spPr>
        <a:xfrm>
          <a:off x="0" y="1385043"/>
          <a:ext cx="7607808" cy="9677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1B20-319E-4BC5-88A9-C41A2DE4EE18}">
      <dsp:nvSpPr>
        <dsp:cNvPr id="0" name=""/>
        <dsp:cNvSpPr/>
      </dsp:nvSpPr>
      <dsp:spPr>
        <a:xfrm>
          <a:off x="231662" y="1658309"/>
          <a:ext cx="421204" cy="4212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4A98E-B020-4D02-A64D-82FCD6C284D4}">
      <dsp:nvSpPr>
        <dsp:cNvPr id="0" name=""/>
        <dsp:cNvSpPr/>
      </dsp:nvSpPr>
      <dsp:spPr>
        <a:xfrm>
          <a:off x="884529" y="1485998"/>
          <a:ext cx="6723278" cy="765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50" tIns="81050" rIns="81050" bIns="81050" numCol="1" spcCol="1270" anchor="ctr" anchorCtr="0">
          <a:noAutofit/>
        </a:bodyPr>
        <a:lstStyle/>
        <a:p>
          <a:pPr marL="0" lvl="0" indent="0" algn="l" defTabSz="622300">
            <a:lnSpc>
              <a:spcPct val="100000"/>
            </a:lnSpc>
            <a:spcBef>
              <a:spcPct val="0"/>
            </a:spcBef>
            <a:spcAft>
              <a:spcPct val="35000"/>
            </a:spcAft>
            <a:buNone/>
          </a:pPr>
          <a:r>
            <a:rPr lang="en-GB" sz="1400" kern="1200" dirty="0"/>
            <a:t>I used the recommended links in the pdf as well as ChatGPT to explain the core concepts.</a:t>
          </a:r>
          <a:endParaRPr lang="en-US" sz="1400" kern="1200" dirty="0"/>
        </a:p>
      </dsp:txBody>
      <dsp:txXfrm>
        <a:off x="884529" y="1485998"/>
        <a:ext cx="6723278" cy="7658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E6FD5-3C2C-4D5B-B88B-C1E60103ABC9}">
      <dsp:nvSpPr>
        <dsp:cNvPr id="0" name=""/>
        <dsp:cNvSpPr/>
      </dsp:nvSpPr>
      <dsp:spPr>
        <a:xfrm>
          <a:off x="0" y="531"/>
          <a:ext cx="4800498" cy="1244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482A25-5EEB-492F-8B3C-50F8639433D0}">
      <dsp:nvSpPr>
        <dsp:cNvPr id="0" name=""/>
        <dsp:cNvSpPr/>
      </dsp:nvSpPr>
      <dsp:spPr>
        <a:xfrm>
          <a:off x="376564" y="280621"/>
          <a:ext cx="684663" cy="684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278B8A-E3FA-4D2A-AC99-F5FE8B5C2CD3}">
      <dsp:nvSpPr>
        <dsp:cNvPr id="0" name=""/>
        <dsp:cNvSpPr/>
      </dsp:nvSpPr>
      <dsp:spPr>
        <a:xfrm>
          <a:off x="1437792" y="531"/>
          <a:ext cx="3362705" cy="1244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46" tIns="131746" rIns="131746" bIns="131746" numCol="1" spcCol="1270" anchor="ctr" anchorCtr="0">
          <a:noAutofit/>
        </a:bodyPr>
        <a:lstStyle/>
        <a:p>
          <a:pPr marL="0" lvl="0" indent="0" algn="l" defTabSz="1022350">
            <a:lnSpc>
              <a:spcPct val="100000"/>
            </a:lnSpc>
            <a:spcBef>
              <a:spcPct val="0"/>
            </a:spcBef>
            <a:spcAft>
              <a:spcPct val="35000"/>
            </a:spcAft>
            <a:buNone/>
          </a:pPr>
          <a:r>
            <a:rPr lang="en-GB" sz="2300" kern="1200" dirty="0"/>
            <a:t>I created a basic PowerPoint template using GAI to start.</a:t>
          </a:r>
          <a:endParaRPr lang="en-US" sz="2300" kern="1200" dirty="0"/>
        </a:p>
      </dsp:txBody>
      <dsp:txXfrm>
        <a:off x="1437792" y="531"/>
        <a:ext cx="3362705" cy="1244842"/>
      </dsp:txXfrm>
    </dsp:sp>
    <dsp:sp modelId="{71D62A67-ACBE-4FC3-8ADD-A3A78DC2FFC7}">
      <dsp:nvSpPr>
        <dsp:cNvPr id="0" name=""/>
        <dsp:cNvSpPr/>
      </dsp:nvSpPr>
      <dsp:spPr>
        <a:xfrm>
          <a:off x="0" y="1556584"/>
          <a:ext cx="4800498" cy="1244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56BF8-6C4B-47B2-952B-03E7FCE94D09}">
      <dsp:nvSpPr>
        <dsp:cNvPr id="0" name=""/>
        <dsp:cNvSpPr/>
      </dsp:nvSpPr>
      <dsp:spPr>
        <a:xfrm>
          <a:off x="376564" y="1836674"/>
          <a:ext cx="684663" cy="6846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9102C7-FD81-4EB5-8CC2-D861DA6A3B34}">
      <dsp:nvSpPr>
        <dsp:cNvPr id="0" name=""/>
        <dsp:cNvSpPr/>
      </dsp:nvSpPr>
      <dsp:spPr>
        <a:xfrm>
          <a:off x="1437792" y="1556584"/>
          <a:ext cx="3362705" cy="1244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46" tIns="131746" rIns="131746" bIns="131746" numCol="1" spcCol="1270" anchor="ctr" anchorCtr="0">
          <a:noAutofit/>
        </a:bodyPr>
        <a:lstStyle/>
        <a:p>
          <a:pPr marL="0" lvl="0" indent="0" algn="l" defTabSz="1022350">
            <a:lnSpc>
              <a:spcPct val="100000"/>
            </a:lnSpc>
            <a:spcBef>
              <a:spcPct val="0"/>
            </a:spcBef>
            <a:spcAft>
              <a:spcPct val="35000"/>
            </a:spcAft>
            <a:buNone/>
          </a:pPr>
          <a:r>
            <a:rPr lang="en-GB" sz="2300" kern="1200" dirty="0"/>
            <a:t>The idea was to document as I progress and polish at the end.</a:t>
          </a:r>
          <a:endParaRPr lang="en-US" sz="2300" kern="1200" dirty="0"/>
        </a:p>
      </dsp:txBody>
      <dsp:txXfrm>
        <a:off x="1437792" y="1556584"/>
        <a:ext cx="3362705" cy="1244842"/>
      </dsp:txXfrm>
    </dsp:sp>
    <dsp:sp modelId="{40E67323-4E98-4ED7-8C54-8BF73B6964FF}">
      <dsp:nvSpPr>
        <dsp:cNvPr id="0" name=""/>
        <dsp:cNvSpPr/>
      </dsp:nvSpPr>
      <dsp:spPr>
        <a:xfrm>
          <a:off x="0" y="3112637"/>
          <a:ext cx="4800498" cy="1244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5BCA6-219E-47AD-AF48-8877ADDCF20D}">
      <dsp:nvSpPr>
        <dsp:cNvPr id="0" name=""/>
        <dsp:cNvSpPr/>
      </dsp:nvSpPr>
      <dsp:spPr>
        <a:xfrm>
          <a:off x="376564" y="3392727"/>
          <a:ext cx="684663" cy="6846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EF1E04-D8C9-4337-B994-88937E4542BB}">
      <dsp:nvSpPr>
        <dsp:cNvPr id="0" name=""/>
        <dsp:cNvSpPr/>
      </dsp:nvSpPr>
      <dsp:spPr>
        <a:xfrm>
          <a:off x="1437792" y="3112637"/>
          <a:ext cx="3362705" cy="1244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46" tIns="131746" rIns="131746" bIns="131746" numCol="1" spcCol="1270" anchor="ctr" anchorCtr="0">
          <a:noAutofit/>
        </a:bodyPr>
        <a:lstStyle/>
        <a:p>
          <a:pPr marL="0" lvl="0" indent="0" algn="l" defTabSz="1022350">
            <a:lnSpc>
              <a:spcPct val="100000"/>
            </a:lnSpc>
            <a:spcBef>
              <a:spcPct val="0"/>
            </a:spcBef>
            <a:spcAft>
              <a:spcPct val="35000"/>
            </a:spcAft>
            <a:buNone/>
          </a:pPr>
          <a:r>
            <a:rPr lang="en-GB" sz="2300" kern="1200"/>
            <a:t>I find this method is much more efficient and less mistake prone.</a:t>
          </a:r>
          <a:endParaRPr lang="en-US" sz="2300" kern="1200"/>
        </a:p>
      </dsp:txBody>
      <dsp:txXfrm>
        <a:off x="1437792" y="3112637"/>
        <a:ext cx="3362705" cy="12448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8:00:44.022"/>
    </inkml:context>
    <inkml:brush xml:id="br0">
      <inkml:brushProperty name="width" value="0.035" units="cm"/>
      <inkml:brushProperty name="height" value="0.035" units="cm"/>
      <inkml:brushProperty name="color" value="#E71224"/>
    </inkml:brush>
  </inkml:definitions>
  <inkml:trace contextRef="#ctx0" brushRef="#br0">233 401 24575,'8'-1'0,"0"0"0,-1 0 0,1-1 0,-1 0 0,1 0 0,-1-1 0,14-6 0,13-5 0,292-84 0,-290 88 0,-1-1 0,-1-2 0,61-33 0,-64 31 0,1 2 0,0 0 0,1 3 0,45-10 0,2-3 0,-54 14 0,1 1 0,44-6 0,-47 11 0,6 0 0,-1-1 0,55-14 0,-51 8 0,1 2 0,1 2 0,65-5 0,106 11 0,-105 2 0,27-2 0,229 12 0,-327-7 0,-1 2 0,0 1 0,48 20 0,28 8 0,-77-26 0,0 1 0,-1 1 0,-1 2 0,39 25 0,46 23 0,-52-32 0,100 66 0,21 39 0,-114-82 0,38 34 0,-28-24 0,-53-46 0,-1 1 0,0 0 0,35 42 0,67 82 0,-76-92 0,59 83 0,-22-4 0,56 78 0,-119-176 0,-1 2 0,-1 0 0,17 42 0,33 110 0,-57-152 0,2-1 0,21 36 0,-30-55 0,1 1 0,-2 0 0,0 0 0,0 0 0,2 18 0,7 75 0,-11-74 0,1-1 0,14 54 0,70 151 0,-44-129 0,-35-80 0,0 1 0,-2-1 0,-1 1 0,-2 0 0,2 44 0,-6-20 0,-2 0 0,-10 62 0,7-90 0,0 0 0,-2 0 0,-1-1 0,-1 0 0,-1 0 0,-1-1 0,-1-1 0,-2 0 0,-23 31 0,24-39 0,-1-1 0,0-1 0,-1 0 0,0-1 0,-1 0 0,-27 13 0,15-11 0,0-2 0,-1-1 0,0-1 0,-38 7 0,-40 12 0,-120 61 0,149-55 0,-2-4 0,-122 31 0,-82 12 0,25-6 0,108-41 0,19-5 0,-92 32 0,175-41 0,0-2 0,-1-2 0,-77 1 0,-153-12 0,250 1 0,-69-5 0,0-6 0,-165-41 0,149 18 0,4 1 0,40 13 0,1-4 0,-75-38 0,89 38 0,-205-93 0,231 105 0,1 0 0,0-2 0,-30-23 0,45 28 0,0-1 0,1 0 0,0-1 0,1-1 0,1 0 0,0 0 0,-12-20 0,10 11 0,-43-67 0,40 65 0,1-1 0,2 0 0,-18-45 0,20 41 0,-2 2 0,-29-51 0,23 49 0,3-1 0,-22-52 0,17 33 0,7 13 0,2-1 0,-10-49 0,-14-43 0,27 102 0,1-1 0,1 0 0,2 0 0,-3-51 0,9-123 0,1 98 0,-1 79 0,-2-25 0,13-93 0,4-20 0,-15 122 0,2 0 0,2 0 0,21-78 0,-4 47 0,47-122 0,-57 168 0,3-6 0,-1 0 0,11-45 0,-9 10 0,-7 24 0,2 0 0,2 1 0,22-52 0,-15 49 0,-3-2 0,17-77 0,-14 50 0,22-39 0,-33 89-455,1 0 0,15-28 0,-11 25-6371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5AD21-7519-4CEF-A4B8-82C25D950CE2}" type="datetimeFigureOut">
              <a:rPr lang="en-GB" smtClean="0"/>
              <a:t>23/06/25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0B987E-627C-4E6C-B8A8-E5D26A8F3058}" type="slidenum">
              <a:rPr lang="en-GB" smtClean="0"/>
              <a:t>‹#›</a:t>
            </a:fld>
            <a:endParaRPr lang="en-GB"/>
          </a:p>
        </p:txBody>
      </p:sp>
    </p:spTree>
    <p:extLst>
      <p:ext uri="{BB962C8B-B14F-4D97-AF65-F5344CB8AC3E}">
        <p14:creationId xmlns:p14="http://schemas.microsoft.com/office/powerpoint/2010/main" val="2705745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what the challenge is about and how you planned to tackle it.</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lang="en-GB"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0B987E-627C-4E6C-B8A8-E5D26A8F3058}" type="slidenum">
              <a:rPr lang="en-GB" smtClean="0"/>
              <a:t>16</a:t>
            </a:fld>
            <a:endParaRPr lang="en-GB"/>
          </a:p>
        </p:txBody>
      </p:sp>
    </p:spTree>
    <p:extLst>
      <p:ext uri="{BB962C8B-B14F-4D97-AF65-F5344CB8AC3E}">
        <p14:creationId xmlns:p14="http://schemas.microsoft.com/office/powerpoint/2010/main" val="267619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Mention why region and language selection matters.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Add a row count post-merge, show code snippets.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Show issues like nulls, type mismatches, outliers. Mention AI prompts if used.</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If you used Snowpark or `snowflake.connector`, explain it.</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Include personal insights, business relevance, and your learning process.</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09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2712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130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97985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271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5118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7433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3103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31567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29230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730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BCAD085-E8A6-8845-BD4E-CB4CCA059FC4}" type="datetimeFigureOut">
              <a:rPr lang="en-US" smtClean="0"/>
              <a:t>6/23/2025</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1FF6DA9-008F-8B48-92A6-B652298478BF}"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674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505" y="1814574"/>
            <a:ext cx="5570417" cy="3228207"/>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4" name="Rectangle 43">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1444" y="620720"/>
            <a:ext cx="5492423"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534918" y="1105351"/>
            <a:ext cx="4765475" cy="3023981"/>
          </a:xfrm>
        </p:spPr>
        <p:txBody>
          <a:bodyPr vert="horz" lIns="91440" tIns="45720" rIns="91440" bIns="45720" rtlCol="0" anchor="b">
            <a:normAutofit/>
          </a:bodyPr>
          <a:lstStyle/>
          <a:p>
            <a:pPr algn="l"/>
            <a:r>
              <a:rPr lang="en-US" sz="4200" spc="100" dirty="0">
                <a:solidFill>
                  <a:srgbClr val="FFFFFF"/>
                </a:solidFill>
              </a:rPr>
              <a:t>ETL Data Pipeline with Python &amp; Snowflake</a:t>
            </a:r>
          </a:p>
        </p:txBody>
      </p:sp>
      <p:sp>
        <p:nvSpPr>
          <p:cNvPr id="3" name="Subtitle 2"/>
          <p:cNvSpPr>
            <a:spLocks noGrp="1"/>
          </p:cNvSpPr>
          <p:nvPr>
            <p:ph type="subTitle" idx="1"/>
          </p:nvPr>
        </p:nvSpPr>
        <p:spPr>
          <a:xfrm>
            <a:off x="3534918" y="4297556"/>
            <a:ext cx="4765476" cy="1433391"/>
          </a:xfrm>
        </p:spPr>
        <p:txBody>
          <a:bodyPr vert="horz" lIns="45720" tIns="45720" rIns="45720" bIns="45720" rtlCol="0" anchor="t">
            <a:normAutofit/>
          </a:bodyPr>
          <a:lstStyle/>
          <a:p>
            <a:r>
              <a:rPr lang="en-US">
                <a:solidFill>
                  <a:srgbClr val="FFFFFF"/>
                </a:solidFill>
              </a:rPr>
              <a:t>A hands-on data engineering challenge focused on data extraction, cleansing, and cloud integration </a:t>
            </a:r>
          </a:p>
          <a:p>
            <a:endParaRPr lang="en-US">
              <a:solidFill>
                <a:srgbClr val="FFFFFF"/>
              </a:solidFill>
            </a:endParaRPr>
          </a:p>
          <a:p>
            <a:r>
              <a:rPr lang="en-US">
                <a:solidFill>
                  <a:srgbClr val="FFFFFF"/>
                </a:solidFill>
              </a:rPr>
              <a:t> Eesa Hassan</a:t>
            </a:r>
          </a:p>
          <a:p>
            <a:r>
              <a:rPr lang="en-US">
                <a:solidFill>
                  <a:srgbClr val="FFFFFF"/>
                </a:solidFill>
              </a:rPr>
              <a:t>11/06/2025 </a:t>
            </a:r>
          </a:p>
        </p:txBody>
      </p:sp>
      <p:cxnSp>
        <p:nvCxnSpPr>
          <p:cNvPr id="46" name="Straight Connector 45">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32199" y="4214336"/>
            <a:ext cx="38404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2"/>
            <a:ext cx="12344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9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30"/>
                            </p:stCondLst>
                            <p:childTnLst>
                              <p:par>
                                <p:cTn id="9" presetID="10" presetClass="entr" presetSubtype="0" fill="hold" nodeType="afterEffect">
                                  <p:stCondLst>
                                    <p:cond delay="250"/>
                                  </p:stCondLst>
                                  <p:iterate type="lt">
                                    <p:tmPct val="8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54EE7-9AEE-FB84-30D4-2E70B39DD70D}"/>
              </a:ext>
            </a:extLst>
          </p:cNvPr>
          <p:cNvSpPr>
            <a:spLocks noGrp="1"/>
          </p:cNvSpPr>
          <p:nvPr>
            <p:ph type="title"/>
          </p:nvPr>
        </p:nvSpPr>
        <p:spPr>
          <a:xfrm>
            <a:off x="768096" y="585216"/>
            <a:ext cx="7290054" cy="1139889"/>
          </a:xfrm>
        </p:spPr>
        <p:txBody>
          <a:bodyPr/>
          <a:lstStyle/>
          <a:p>
            <a:r>
              <a:rPr lang="en-GB" dirty="0"/>
              <a:t>Creating basic pptx template</a:t>
            </a:r>
          </a:p>
        </p:txBody>
      </p:sp>
      <p:graphicFrame>
        <p:nvGraphicFramePr>
          <p:cNvPr id="6" name="Content Placeholder 2">
            <a:extLst>
              <a:ext uri="{FF2B5EF4-FFF2-40B4-BE49-F238E27FC236}">
                <a16:creationId xmlns:a16="http://schemas.microsoft.com/office/drawing/2014/main" id="{E0E89049-A25A-60FE-5F7A-B8D66BCCD45C}"/>
              </a:ext>
            </a:extLst>
          </p:cNvPr>
          <p:cNvGraphicFramePr>
            <a:graphicFrameLocks noGrp="1"/>
          </p:cNvGraphicFramePr>
          <p:nvPr>
            <p:ph sz="half" idx="1"/>
            <p:extLst>
              <p:ext uri="{D42A27DB-BD31-4B8C-83A1-F6EECF244321}">
                <p14:modId xmlns:p14="http://schemas.microsoft.com/office/powerpoint/2010/main" val="292060522"/>
              </p:ext>
            </p:extLst>
          </p:nvPr>
        </p:nvGraphicFramePr>
        <p:xfrm>
          <a:off x="768096" y="1951348"/>
          <a:ext cx="4800498" cy="4358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4071760C-FF83-1495-F5AC-695061A89440}"/>
              </a:ext>
            </a:extLst>
          </p:cNvPr>
          <p:cNvSpPr>
            <a:spLocks noGrp="1"/>
          </p:cNvSpPr>
          <p:nvPr>
            <p:ph sz="half" idx="2"/>
          </p:nvPr>
        </p:nvSpPr>
        <p:spPr>
          <a:xfrm>
            <a:off x="4648200" y="1600200"/>
            <a:ext cx="4038600" cy="4800600"/>
          </a:xfrm>
        </p:spPr>
        <p:txBody>
          <a:bodyPr>
            <a:normAutofit/>
          </a:bodyPr>
          <a:lstStyle/>
          <a:p>
            <a:pPr marL="0" indent="0">
              <a:buNone/>
            </a:pPr>
            <a:endParaRPr lang="en-GB" dirty="0"/>
          </a:p>
          <a:p>
            <a:pPr marL="0" indent="0">
              <a:buNone/>
            </a:pPr>
            <a:endParaRPr lang="en-GB" dirty="0"/>
          </a:p>
        </p:txBody>
      </p:sp>
    </p:spTree>
    <p:extLst>
      <p:ext uri="{BB962C8B-B14F-4D97-AF65-F5344CB8AC3E}">
        <p14:creationId xmlns:p14="http://schemas.microsoft.com/office/powerpoint/2010/main" val="3363264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099" y="804333"/>
            <a:ext cx="2721417" cy="5249334"/>
          </a:xfrm>
        </p:spPr>
        <p:txBody>
          <a:bodyPr>
            <a:normAutofit/>
          </a:bodyPr>
          <a:lstStyle/>
          <a:p>
            <a:pPr algn="r"/>
            <a:r>
              <a:rPr lang="sv-SE" dirty="0">
                <a:solidFill>
                  <a:srgbClr val="FFFFFF"/>
                </a:solidFill>
              </a:rPr>
              <a:t>Task 1: Anaconda &amp; Jupyter Setup</a:t>
            </a:r>
          </a:p>
        </p:txBody>
      </p:sp>
      <p:sp>
        <p:nvSpPr>
          <p:cNvPr id="3" name="Content Placeholder 2"/>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lang="en-GB" dirty="0"/>
              <a:t> Read through tutorial </a:t>
            </a:r>
          </a:p>
          <a:p>
            <a:pPr>
              <a:buFont typeface="Arial" panose="020B0604020202020204" pitchFamily="34" charset="0"/>
              <a:buChar char="•"/>
            </a:pPr>
            <a:r>
              <a:rPr lang="en-GB" dirty="0"/>
              <a:t> </a:t>
            </a:r>
            <a:r>
              <a:rPr dirty="0"/>
              <a:t>Screenshot of Anaconda and Jupyter installed</a:t>
            </a:r>
            <a:endParaRPr lang="en-GB" dirty="0"/>
          </a:p>
          <a:p>
            <a:pPr>
              <a:buFont typeface="Arial" panose="020B0604020202020204" pitchFamily="34" charset="0"/>
              <a:buChar char="•"/>
            </a:pPr>
            <a:r>
              <a:rPr lang="en-GB" dirty="0"/>
              <a:t> Miniconda install</a:t>
            </a:r>
          </a:p>
          <a:p>
            <a:pPr>
              <a:buFont typeface="Arial" panose="020B0604020202020204" pitchFamily="34" charset="0"/>
              <a:buChar char="•"/>
            </a:pPr>
            <a:r>
              <a:rPr lang="en-US" dirty="0"/>
              <a:t> Proof of Pandas library check</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66DEDFF-D97E-05EC-784F-1E8A209A5C97}"/>
              </a:ext>
            </a:extLst>
          </p:cNvPr>
          <p:cNvSpPr>
            <a:spLocks noGrp="1"/>
          </p:cNvSpPr>
          <p:nvPr>
            <p:ph type="title"/>
          </p:nvPr>
        </p:nvSpPr>
        <p:spPr>
          <a:xfrm>
            <a:off x="768096" y="585216"/>
            <a:ext cx="7290054" cy="1064475"/>
          </a:xfrm>
        </p:spPr>
        <p:txBody>
          <a:bodyPr/>
          <a:lstStyle/>
          <a:p>
            <a:r>
              <a:rPr lang="en-GB" dirty="0"/>
              <a:t>completing Jupyter Tutorial </a:t>
            </a:r>
          </a:p>
        </p:txBody>
      </p:sp>
      <p:pic>
        <p:nvPicPr>
          <p:cNvPr id="10" name="Content Placeholder 9" descr="Read Jupiter tutorial&#10;">
            <a:extLst>
              <a:ext uri="{FF2B5EF4-FFF2-40B4-BE49-F238E27FC236}">
                <a16:creationId xmlns:a16="http://schemas.microsoft.com/office/drawing/2014/main" id="{0EACDF3C-1791-395C-4D87-3B9A9D529A66}"/>
              </a:ext>
            </a:extLst>
          </p:cNvPr>
          <p:cNvPicPr>
            <a:picLocks noGrp="1" noChangeAspect="1"/>
          </p:cNvPicPr>
          <p:nvPr>
            <p:ph idx="1"/>
          </p:nvPr>
        </p:nvPicPr>
        <p:blipFill>
          <a:blip r:embed="rId2"/>
          <a:stretch>
            <a:fillRect/>
          </a:stretch>
        </p:blipFill>
        <p:spPr>
          <a:xfrm>
            <a:off x="1266094" y="1870989"/>
            <a:ext cx="6247069" cy="44377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103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024B-AF31-502B-A6C7-D63ACE37F0CF}"/>
              </a:ext>
            </a:extLst>
          </p:cNvPr>
          <p:cNvSpPr>
            <a:spLocks noGrp="1"/>
          </p:cNvSpPr>
          <p:nvPr>
            <p:ph type="title"/>
          </p:nvPr>
        </p:nvSpPr>
        <p:spPr/>
        <p:txBody>
          <a:bodyPr>
            <a:normAutofit/>
          </a:bodyPr>
          <a:lstStyle/>
          <a:p>
            <a:r>
              <a:rPr lang="en-GB" dirty="0"/>
              <a:t>Anaconda with jupyter installed (windows)</a:t>
            </a:r>
          </a:p>
        </p:txBody>
      </p:sp>
      <p:pic>
        <p:nvPicPr>
          <p:cNvPr id="5" name="Content Placeholder 4" descr="A screenshot of a computer&#10;&#10;AI-generated content may be incorrect.">
            <a:extLst>
              <a:ext uri="{FF2B5EF4-FFF2-40B4-BE49-F238E27FC236}">
                <a16:creationId xmlns:a16="http://schemas.microsoft.com/office/drawing/2014/main" id="{5F6C38C0-3A01-2257-46D3-69BECEED6025}"/>
              </a:ext>
            </a:extLst>
          </p:cNvPr>
          <p:cNvPicPr>
            <a:picLocks noGrp="1" noChangeAspect="1"/>
          </p:cNvPicPr>
          <p:nvPr>
            <p:ph idx="1"/>
          </p:nvPr>
        </p:nvPicPr>
        <p:blipFill>
          <a:blip r:embed="rId2"/>
          <a:stretch>
            <a:fillRect/>
          </a:stretch>
        </p:blipFill>
        <p:spPr>
          <a:xfrm>
            <a:off x="837494" y="2286000"/>
            <a:ext cx="7151511" cy="4022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26567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C30962D2-9C5F-4C2F-9D75-5047CCE94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A9F6B-784E-4336-7F3E-4E86829B7DE4}"/>
              </a:ext>
            </a:extLst>
          </p:cNvPr>
          <p:cNvSpPr>
            <a:spLocks noGrp="1"/>
          </p:cNvSpPr>
          <p:nvPr>
            <p:ph type="title"/>
          </p:nvPr>
        </p:nvSpPr>
        <p:spPr>
          <a:xfrm>
            <a:off x="768097" y="585216"/>
            <a:ext cx="3105404" cy="1499616"/>
          </a:xfrm>
        </p:spPr>
        <p:txBody>
          <a:bodyPr vert="horz" lIns="91440" tIns="45720" rIns="91440" bIns="45720" rtlCol="0" anchor="ctr">
            <a:normAutofit/>
          </a:bodyPr>
          <a:lstStyle/>
          <a:p>
            <a:r>
              <a:rPr lang="en-US" sz="5000" dirty="0"/>
              <a:t>Miniconda install (WSL)</a:t>
            </a:r>
          </a:p>
        </p:txBody>
      </p:sp>
      <p:sp>
        <p:nvSpPr>
          <p:cNvPr id="6" name="Content Placeholder 5">
            <a:extLst>
              <a:ext uri="{FF2B5EF4-FFF2-40B4-BE49-F238E27FC236}">
                <a16:creationId xmlns:a16="http://schemas.microsoft.com/office/drawing/2014/main" id="{F13E71C8-3F7A-91F6-EC9C-AE45D630B1E0}"/>
              </a:ext>
            </a:extLst>
          </p:cNvPr>
          <p:cNvSpPr>
            <a:spLocks noGrp="1"/>
          </p:cNvSpPr>
          <p:nvPr>
            <p:ph sz="half" idx="2"/>
          </p:nvPr>
        </p:nvSpPr>
        <p:spPr>
          <a:xfrm>
            <a:off x="768097" y="2286000"/>
            <a:ext cx="3105404" cy="3931920"/>
          </a:xfrm>
        </p:spPr>
        <p:txBody>
          <a:bodyPr vert="horz" lIns="45720" tIns="45720" rIns="45720" bIns="45720" rtlCol="0">
            <a:normAutofit fontScale="92500" lnSpcReduction="10000"/>
          </a:bodyPr>
          <a:lstStyle/>
          <a:p>
            <a:pPr>
              <a:buFont typeface="Arial" panose="020B0604020202020204" pitchFamily="34" charset="0"/>
              <a:buChar char="•"/>
            </a:pPr>
            <a:r>
              <a:rPr lang="en-US" dirty="0"/>
              <a:t> Notice I used a chain of commands in my prompt, it’s actually a very useful technique called ‘chain of thought’, designed to give AI direction.</a:t>
            </a:r>
          </a:p>
          <a:p>
            <a:pPr>
              <a:buFont typeface="Arial" panose="020B0604020202020204" pitchFamily="34" charset="0"/>
              <a:buChar char="•"/>
            </a:pPr>
            <a:r>
              <a:rPr lang="en-US" dirty="0"/>
              <a:t> Technique sourced from the ‘introduction to prompt engineering’ article I read earlier </a:t>
            </a:r>
          </a:p>
          <a:p>
            <a:pPr>
              <a:buFont typeface="Arial" panose="020B0604020202020204" pitchFamily="34" charset="0"/>
              <a:buChar char="•"/>
            </a:pPr>
            <a:endParaRPr lang="en-US" dirty="0"/>
          </a:p>
          <a:p>
            <a:pPr>
              <a:buFont typeface="Arial" panose="020B0604020202020204" pitchFamily="34" charset="0"/>
              <a:buChar char="•"/>
            </a:pPr>
            <a:r>
              <a:rPr lang="en-US" dirty="0"/>
              <a:t> See Task 7; ‘Problems and Fixes’ for why I installed miniconda in WSL</a:t>
            </a:r>
          </a:p>
        </p:txBody>
      </p:sp>
      <p:pic>
        <p:nvPicPr>
          <p:cNvPr id="13" name="Picture 12">
            <a:extLst>
              <a:ext uri="{FF2B5EF4-FFF2-40B4-BE49-F238E27FC236}">
                <a16:creationId xmlns:a16="http://schemas.microsoft.com/office/drawing/2014/main" id="{5294BFF0-5DAF-48FC-0102-5294636F3A4F}"/>
              </a:ext>
            </a:extLst>
          </p:cNvPr>
          <p:cNvPicPr>
            <a:picLocks noChangeAspect="1"/>
          </p:cNvPicPr>
          <p:nvPr/>
        </p:nvPicPr>
        <p:blipFill>
          <a:blip r:embed="rId2"/>
          <a:srcRect l="-405" t="-1" r="-825" b="-1"/>
          <a:stretch>
            <a:fillRect/>
          </a:stretch>
        </p:blipFill>
        <p:spPr>
          <a:xfrm>
            <a:off x="4070097" y="53317"/>
            <a:ext cx="4914900" cy="3277277"/>
          </a:xfrm>
          <a:prstGeom prst="rect">
            <a:avLst/>
          </a:prstGeom>
          <a:ln>
            <a:noFill/>
          </a:ln>
          <a:effectLst>
            <a:outerShdw blurRad="190500" algn="tl" rotWithShape="0">
              <a:srgbClr val="000000">
                <a:alpha val="70000"/>
              </a:srgbClr>
            </a:outerShdw>
          </a:effectLst>
        </p:spPr>
      </p:pic>
      <p:pic>
        <p:nvPicPr>
          <p:cNvPr id="10" name="Content Placeholder 9" descr="A screenshot of a computer&#10;&#10;AI-generated content may be incorrect.">
            <a:extLst>
              <a:ext uri="{FF2B5EF4-FFF2-40B4-BE49-F238E27FC236}">
                <a16:creationId xmlns:a16="http://schemas.microsoft.com/office/drawing/2014/main" id="{EB7BEDF0-06B9-EAF9-BC1E-9842E0182650}"/>
              </a:ext>
            </a:extLst>
          </p:cNvPr>
          <p:cNvPicPr>
            <a:picLocks noGrp="1" noChangeAspect="1"/>
          </p:cNvPicPr>
          <p:nvPr>
            <p:ph sz="half" idx="1"/>
          </p:nvPr>
        </p:nvPicPr>
        <p:blipFill>
          <a:blip r:embed="rId3"/>
          <a:srcRect l="352" r="1325" b="6"/>
          <a:stretch>
            <a:fillRect/>
          </a:stretch>
        </p:blipFill>
        <p:spPr>
          <a:xfrm>
            <a:off x="4070096" y="3418206"/>
            <a:ext cx="4914899" cy="3386477"/>
          </a:xfrm>
          <a:prstGeom prst="rect">
            <a:avLst/>
          </a:prstGeom>
        </p:spPr>
      </p:pic>
    </p:spTree>
    <p:extLst>
      <p:ext uri="{BB962C8B-B14F-4D97-AF65-F5344CB8AC3E}">
        <p14:creationId xmlns:p14="http://schemas.microsoft.com/office/powerpoint/2010/main" val="2104456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C45A-E256-C919-EF3E-99404FB06C54}"/>
              </a:ext>
            </a:extLst>
          </p:cNvPr>
          <p:cNvSpPr>
            <a:spLocks noGrp="1"/>
          </p:cNvSpPr>
          <p:nvPr>
            <p:ph type="title"/>
          </p:nvPr>
        </p:nvSpPr>
        <p:spPr/>
        <p:txBody>
          <a:bodyPr>
            <a:normAutofit/>
          </a:bodyPr>
          <a:lstStyle/>
          <a:p>
            <a:r>
              <a:rPr lang="en-GB" sz="4000" dirty="0"/>
              <a:t>Opening jupyter notebook in Vs code</a:t>
            </a:r>
          </a:p>
        </p:txBody>
      </p:sp>
      <p:pic>
        <p:nvPicPr>
          <p:cNvPr id="9" name="Content Placeholder 8">
            <a:extLst>
              <a:ext uri="{FF2B5EF4-FFF2-40B4-BE49-F238E27FC236}">
                <a16:creationId xmlns:a16="http://schemas.microsoft.com/office/drawing/2014/main" id="{DE4C3587-C0A9-4DCF-D476-EBC086C58E6E}"/>
              </a:ext>
            </a:extLst>
          </p:cNvPr>
          <p:cNvPicPr>
            <a:picLocks noGrp="1" noChangeAspect="1"/>
          </p:cNvPicPr>
          <p:nvPr>
            <p:ph idx="1"/>
          </p:nvPr>
        </p:nvPicPr>
        <p:blipFill>
          <a:blip r:embed="rId2"/>
          <a:stretch>
            <a:fillRect/>
          </a:stretch>
        </p:blipFill>
        <p:spPr>
          <a:xfrm>
            <a:off x="535097" y="2167847"/>
            <a:ext cx="8073806" cy="42740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14706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BFFFE-7C63-9CD9-6677-D2A0CC92326E}"/>
              </a:ext>
            </a:extLst>
          </p:cNvPr>
          <p:cNvSpPr>
            <a:spLocks noGrp="1"/>
          </p:cNvSpPr>
          <p:nvPr>
            <p:ph type="title"/>
          </p:nvPr>
        </p:nvSpPr>
        <p:spPr>
          <a:xfrm>
            <a:off x="768096" y="585216"/>
            <a:ext cx="3988839" cy="1316098"/>
          </a:xfrm>
        </p:spPr>
        <p:txBody>
          <a:bodyPr>
            <a:normAutofit/>
          </a:bodyPr>
          <a:lstStyle/>
          <a:p>
            <a:r>
              <a:rPr lang="en-GB" sz="4000" dirty="0"/>
              <a:t>Pandas library check</a:t>
            </a:r>
          </a:p>
        </p:txBody>
      </p:sp>
      <p:pic>
        <p:nvPicPr>
          <p:cNvPr id="12" name="Content Placeholder 11" descr="A screenshot of a computer&#10;&#10;AI-generated content may be incorrect.">
            <a:extLst>
              <a:ext uri="{FF2B5EF4-FFF2-40B4-BE49-F238E27FC236}">
                <a16:creationId xmlns:a16="http://schemas.microsoft.com/office/drawing/2014/main" id="{60824D6D-E5F8-6F5D-FA7B-256E663582F0}"/>
              </a:ext>
            </a:extLst>
          </p:cNvPr>
          <p:cNvPicPr>
            <a:picLocks noGrp="1" noChangeAspect="1"/>
          </p:cNvPicPr>
          <p:nvPr>
            <p:ph sz="half" idx="1"/>
          </p:nvPr>
        </p:nvPicPr>
        <p:blipFill>
          <a:blip r:embed="rId3"/>
          <a:stretch>
            <a:fillRect/>
          </a:stretch>
        </p:blipFill>
        <p:spPr>
          <a:xfrm>
            <a:off x="549669" y="1901314"/>
            <a:ext cx="2491481" cy="4653992"/>
          </a:xfrm>
          <a:prstGeom prst="rect">
            <a:avLst/>
          </a:prstGeom>
          <a:ln>
            <a:noFill/>
          </a:ln>
          <a:effectLst>
            <a:outerShdw blurRad="190500" algn="tl" rotWithShape="0">
              <a:srgbClr val="000000">
                <a:alpha val="70000"/>
              </a:srgbClr>
            </a:outerShdw>
          </a:effectLst>
        </p:spPr>
      </p:pic>
      <p:pic>
        <p:nvPicPr>
          <p:cNvPr id="14" name="Content Placeholder 13" descr="A screen shot of a computer code&#10;&#10;AI-generated content may be incorrect.">
            <a:extLst>
              <a:ext uri="{FF2B5EF4-FFF2-40B4-BE49-F238E27FC236}">
                <a16:creationId xmlns:a16="http://schemas.microsoft.com/office/drawing/2014/main" id="{40342CF2-FF49-426C-414A-B5C0A20BC716}"/>
              </a:ext>
            </a:extLst>
          </p:cNvPr>
          <p:cNvPicPr>
            <a:picLocks noGrp="1" noChangeAspect="1"/>
          </p:cNvPicPr>
          <p:nvPr>
            <p:ph sz="half" idx="2"/>
          </p:nvPr>
        </p:nvPicPr>
        <p:blipFill>
          <a:blip r:embed="rId4"/>
          <a:stretch>
            <a:fillRect/>
          </a:stretch>
        </p:blipFill>
        <p:spPr>
          <a:xfrm>
            <a:off x="3740903" y="1901314"/>
            <a:ext cx="4723898" cy="1248310"/>
          </a:xfrm>
          <a:prstGeom prst="rect">
            <a:avLst/>
          </a:prstGeom>
          <a:ln>
            <a:noFill/>
          </a:ln>
          <a:effectLst>
            <a:outerShdw blurRad="190500" algn="tl" rotWithShape="0">
              <a:srgbClr val="000000">
                <a:alpha val="70000"/>
              </a:srgbClr>
            </a:outerShdw>
          </a:effectLst>
        </p:spPr>
      </p:pic>
      <p:pic>
        <p:nvPicPr>
          <p:cNvPr id="16" name="Picture 15" descr="A screenshot of a computer program&#10;&#10;AI-generated content may be incorrect.">
            <a:extLst>
              <a:ext uri="{FF2B5EF4-FFF2-40B4-BE49-F238E27FC236}">
                <a16:creationId xmlns:a16="http://schemas.microsoft.com/office/drawing/2014/main" id="{E2997A59-B1C4-4990-5473-A279B55C1975}"/>
              </a:ext>
            </a:extLst>
          </p:cNvPr>
          <p:cNvPicPr>
            <a:picLocks noChangeAspect="1"/>
          </p:cNvPicPr>
          <p:nvPr/>
        </p:nvPicPr>
        <p:blipFill>
          <a:blip r:embed="rId5"/>
          <a:srcRect r="20123"/>
          <a:stretch>
            <a:fillRect/>
          </a:stretch>
        </p:blipFill>
        <p:spPr>
          <a:xfrm>
            <a:off x="3740903" y="3303142"/>
            <a:ext cx="4723898" cy="3252164"/>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64F42147-EB60-5070-B26F-8B7DD962CC05}"/>
              </a:ext>
            </a:extLst>
          </p:cNvPr>
          <p:cNvSpPr txBox="1"/>
          <p:nvPr/>
        </p:nvSpPr>
        <p:spPr>
          <a:xfrm>
            <a:off x="4756935" y="1058599"/>
            <a:ext cx="2260315" cy="369332"/>
          </a:xfrm>
          <a:prstGeom prst="rect">
            <a:avLst/>
          </a:prstGeom>
          <a:noFill/>
        </p:spPr>
        <p:txBody>
          <a:bodyPr wrap="square" rtlCol="0">
            <a:spAutoFit/>
          </a:bodyPr>
          <a:lstStyle/>
          <a:p>
            <a:r>
              <a:rPr lang="en-GB" dirty="0"/>
              <a:t>(Asking Copilot)</a:t>
            </a:r>
          </a:p>
        </p:txBody>
      </p:sp>
    </p:spTree>
    <p:extLst>
      <p:ext uri="{BB962C8B-B14F-4D97-AF65-F5344CB8AC3E}">
        <p14:creationId xmlns:p14="http://schemas.microsoft.com/office/powerpoint/2010/main" val="454513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6400" y="804333"/>
            <a:ext cx="2861117" cy="5249334"/>
          </a:xfrm>
        </p:spPr>
        <p:txBody>
          <a:bodyPr>
            <a:normAutofit/>
          </a:bodyPr>
          <a:lstStyle/>
          <a:p>
            <a:pPr algn="r"/>
            <a:r>
              <a:rPr lang="en-US" dirty="0">
                <a:solidFill>
                  <a:srgbClr val="FFFFFF"/>
                </a:solidFill>
              </a:rPr>
              <a:t>Task 2: Data Importing/ Downloading</a:t>
            </a:r>
          </a:p>
        </p:txBody>
      </p:sp>
      <p:sp>
        <p:nvSpPr>
          <p:cNvPr id="3" name="Content Placeholder 2"/>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dirty="0"/>
              <a:t> Dataset Source </a:t>
            </a:r>
            <a:endParaRPr lang="en-GB" dirty="0"/>
          </a:p>
          <a:p>
            <a:pPr>
              <a:buFont typeface="Arial" panose="020B0604020202020204" pitchFamily="34" charset="0"/>
              <a:buChar char="•"/>
            </a:pPr>
            <a:r>
              <a:rPr lang="en-GB" dirty="0"/>
              <a:t> </a:t>
            </a:r>
            <a:r>
              <a:rPr dirty="0"/>
              <a:t>Stretch: </a:t>
            </a:r>
            <a:r>
              <a:rPr lang="en-GB" dirty="0"/>
              <a:t>Importing</a:t>
            </a:r>
            <a:r>
              <a:rPr dirty="0"/>
              <a:t> directly into Jupyter</a:t>
            </a:r>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4BA5-A024-35CC-E10C-6D69ACEA2506}"/>
              </a:ext>
            </a:extLst>
          </p:cNvPr>
          <p:cNvSpPr>
            <a:spLocks noGrp="1"/>
          </p:cNvSpPr>
          <p:nvPr>
            <p:ph type="title"/>
          </p:nvPr>
        </p:nvSpPr>
        <p:spPr/>
        <p:txBody>
          <a:bodyPr/>
          <a:lstStyle/>
          <a:p>
            <a:r>
              <a:rPr lang="en-GB" dirty="0"/>
              <a:t>Dataset Source</a:t>
            </a:r>
          </a:p>
        </p:txBody>
      </p:sp>
      <p:pic>
        <p:nvPicPr>
          <p:cNvPr id="5" name="Content Placeholder 4">
            <a:extLst>
              <a:ext uri="{FF2B5EF4-FFF2-40B4-BE49-F238E27FC236}">
                <a16:creationId xmlns:a16="http://schemas.microsoft.com/office/drawing/2014/main" id="{E2450FD3-4032-B93C-98DA-F32F4AF3FC2F}"/>
              </a:ext>
            </a:extLst>
          </p:cNvPr>
          <p:cNvPicPr>
            <a:picLocks noGrp="1" noChangeAspect="1"/>
          </p:cNvPicPr>
          <p:nvPr>
            <p:ph idx="1"/>
          </p:nvPr>
        </p:nvPicPr>
        <p:blipFill>
          <a:blip r:embed="rId2"/>
          <a:stretch>
            <a:fillRect/>
          </a:stretch>
        </p:blipFill>
        <p:spPr>
          <a:xfrm>
            <a:off x="844703" y="2084832"/>
            <a:ext cx="7494003" cy="42238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6437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086B-84B2-5DDA-2308-586A3BF28D05}"/>
              </a:ext>
            </a:extLst>
          </p:cNvPr>
          <p:cNvSpPr>
            <a:spLocks noGrp="1"/>
          </p:cNvSpPr>
          <p:nvPr>
            <p:ph type="title"/>
          </p:nvPr>
        </p:nvSpPr>
        <p:spPr/>
        <p:txBody>
          <a:bodyPr/>
          <a:lstStyle/>
          <a:p>
            <a:r>
              <a:rPr lang="en-GB" dirty="0"/>
              <a:t>Stretch: Importing Directly into jupyter</a:t>
            </a:r>
          </a:p>
        </p:txBody>
      </p:sp>
      <p:sp>
        <p:nvSpPr>
          <p:cNvPr id="3" name="Content Placeholder 2">
            <a:extLst>
              <a:ext uri="{FF2B5EF4-FFF2-40B4-BE49-F238E27FC236}">
                <a16:creationId xmlns:a16="http://schemas.microsoft.com/office/drawing/2014/main" id="{E9FEE6F6-39DB-8592-9EE7-7790D540681A}"/>
              </a:ext>
            </a:extLst>
          </p:cNvPr>
          <p:cNvSpPr>
            <a:spLocks noGrp="1"/>
          </p:cNvSpPr>
          <p:nvPr>
            <p:ph idx="1"/>
          </p:nvPr>
        </p:nvSpPr>
        <p:spPr/>
        <p:txBody>
          <a:bodyPr>
            <a:normAutofit/>
          </a:bodyPr>
          <a:lstStyle/>
          <a:p>
            <a:r>
              <a:rPr lang="en-GB" dirty="0"/>
              <a:t>I ran this ChatGPT prompt; </a:t>
            </a:r>
          </a:p>
          <a:p>
            <a:r>
              <a:rPr lang="en-GB" i="1" dirty="0"/>
              <a:t>‘</a:t>
            </a:r>
            <a:r>
              <a:rPr lang="en-US" i="1" dirty="0"/>
              <a:t>walk me through step by step how to use Kaggle API to import data set directly into Jupyter in VS code in WSL, After each step await my confirmation of completion indicated with a simple '.' prompt from me before moving on to the next step, I would like you to briefly explain your thought </a:t>
            </a:r>
            <a:r>
              <a:rPr lang="en-GB" i="1" dirty="0"/>
              <a:t>processes along the way’</a:t>
            </a:r>
          </a:p>
          <a:p>
            <a:r>
              <a:rPr lang="en-GB" dirty="0"/>
              <a:t>I have to say, this prompt had a very concise yet detailed output, the brief explanations with each step helped me </a:t>
            </a:r>
            <a:r>
              <a:rPr lang="en-GB" b="1" dirty="0"/>
              <a:t>understand what exactly I was doing throughout.</a:t>
            </a:r>
          </a:p>
          <a:p>
            <a:endParaRPr lang="en-GB" dirty="0"/>
          </a:p>
          <a:p>
            <a:r>
              <a:rPr lang="en-GB" dirty="0"/>
              <a:t>See coming slides for my solution (well… ChatGPT’s) </a:t>
            </a:r>
          </a:p>
        </p:txBody>
      </p:sp>
      <p:sp>
        <p:nvSpPr>
          <p:cNvPr id="4" name="TextBox 3">
            <a:extLst>
              <a:ext uri="{FF2B5EF4-FFF2-40B4-BE49-F238E27FC236}">
                <a16:creationId xmlns:a16="http://schemas.microsoft.com/office/drawing/2014/main" id="{A4D7BBEA-14B4-C0CC-A7FD-A8B0F7F1E9CB}"/>
              </a:ext>
            </a:extLst>
          </p:cNvPr>
          <p:cNvSpPr txBox="1"/>
          <p:nvPr/>
        </p:nvSpPr>
        <p:spPr>
          <a:xfrm>
            <a:off x="2444169" y="1404342"/>
            <a:ext cx="4337631" cy="369332"/>
          </a:xfrm>
          <a:prstGeom prst="rect">
            <a:avLst/>
          </a:prstGeom>
          <a:noFill/>
        </p:spPr>
        <p:txBody>
          <a:bodyPr wrap="square" rtlCol="0">
            <a:spAutoFit/>
          </a:bodyPr>
          <a:lstStyle/>
          <a:p>
            <a:r>
              <a:rPr lang="en-GB" dirty="0"/>
              <a:t>(see Task 7; ‘what I would do differently’)</a:t>
            </a:r>
          </a:p>
        </p:txBody>
      </p:sp>
    </p:spTree>
    <p:extLst>
      <p:ext uri="{BB962C8B-B14F-4D97-AF65-F5344CB8AC3E}">
        <p14:creationId xmlns:p14="http://schemas.microsoft.com/office/powerpoint/2010/main" val="111619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3591" y="804333"/>
            <a:ext cx="2543925" cy="5249334"/>
          </a:xfrm>
        </p:spPr>
        <p:txBody>
          <a:bodyPr>
            <a:normAutofit/>
          </a:bodyPr>
          <a:lstStyle/>
          <a:p>
            <a:pPr algn="r"/>
            <a:r>
              <a:rPr lang="en-GB">
                <a:solidFill>
                  <a:srgbClr val="FFFFFF"/>
                </a:solidFill>
              </a:rPr>
              <a:t>Agenda</a:t>
            </a:r>
          </a:p>
        </p:txBody>
      </p:sp>
      <p:sp>
        <p:nvSpPr>
          <p:cNvPr id="3" name="Content Placeholder 2"/>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dirty="0"/>
              <a:t> Challenge Overview</a:t>
            </a:r>
            <a:endParaRPr lang="en-GB" dirty="0"/>
          </a:p>
          <a:p>
            <a:pPr>
              <a:buFont typeface="Arial" panose="020B0604020202020204" pitchFamily="34" charset="0"/>
              <a:buChar char="•"/>
            </a:pPr>
            <a:r>
              <a:rPr lang="en-GB" dirty="0"/>
              <a:t> Preparation </a:t>
            </a:r>
            <a:endParaRPr dirty="0"/>
          </a:p>
          <a:p>
            <a:pPr>
              <a:buFont typeface="Arial" panose="020B0604020202020204" pitchFamily="34" charset="0"/>
              <a:buChar char="•"/>
            </a:pPr>
            <a:r>
              <a:rPr dirty="0"/>
              <a:t> Task-by-Task Breakdown</a:t>
            </a:r>
          </a:p>
          <a:p>
            <a:pPr>
              <a:buFont typeface="Arial" panose="020B0604020202020204" pitchFamily="34" charset="0"/>
              <a:buChar char="•"/>
            </a:pPr>
            <a:r>
              <a:rPr dirty="0"/>
              <a:t> Learnings &amp; Reflections</a:t>
            </a:r>
          </a:p>
          <a:p>
            <a:pPr>
              <a:buFont typeface="Arial" panose="020B0604020202020204" pitchFamily="34" charset="0"/>
              <a:buChar char="•"/>
            </a:pPr>
            <a:r>
              <a:rPr lang="en-GB" dirty="0"/>
              <a:t> </a:t>
            </a:r>
            <a:r>
              <a:rPr dirty="0"/>
              <a:t>Final Thoughts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9B0C-C996-C9AF-6BCE-E39609985DCF}"/>
              </a:ext>
            </a:extLst>
          </p:cNvPr>
          <p:cNvSpPr>
            <a:spLocks noGrp="1"/>
          </p:cNvSpPr>
          <p:nvPr>
            <p:ph type="title"/>
          </p:nvPr>
        </p:nvSpPr>
        <p:spPr/>
        <p:txBody>
          <a:bodyPr/>
          <a:lstStyle/>
          <a:p>
            <a:r>
              <a:rPr lang="en-GB" dirty="0"/>
              <a:t>Creating API token</a:t>
            </a:r>
          </a:p>
        </p:txBody>
      </p:sp>
      <p:pic>
        <p:nvPicPr>
          <p:cNvPr id="4" name="Content Placeholder 3">
            <a:extLst>
              <a:ext uri="{FF2B5EF4-FFF2-40B4-BE49-F238E27FC236}">
                <a16:creationId xmlns:a16="http://schemas.microsoft.com/office/drawing/2014/main" id="{BFE57133-9D9D-383D-CE02-C6292BF839B1}"/>
              </a:ext>
            </a:extLst>
          </p:cNvPr>
          <p:cNvPicPr>
            <a:picLocks noGrp="1" noChangeAspect="1"/>
          </p:cNvPicPr>
          <p:nvPr>
            <p:ph idx="1"/>
          </p:nvPr>
        </p:nvPicPr>
        <p:blipFill>
          <a:blip r:embed="rId2"/>
          <a:srcRect b="10577"/>
          <a:stretch>
            <a:fillRect/>
          </a:stretch>
        </p:blipFill>
        <p:spPr>
          <a:xfrm>
            <a:off x="1085850" y="1943504"/>
            <a:ext cx="5912647" cy="4329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6157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019E7-F82B-B496-A8CC-64B739F8159F}"/>
              </a:ext>
            </a:extLst>
          </p:cNvPr>
          <p:cNvSpPr>
            <a:spLocks noGrp="1"/>
          </p:cNvSpPr>
          <p:nvPr>
            <p:ph type="title"/>
          </p:nvPr>
        </p:nvSpPr>
        <p:spPr/>
        <p:txBody>
          <a:bodyPr/>
          <a:lstStyle/>
          <a:p>
            <a:r>
              <a:rPr lang="en-GB" dirty="0"/>
              <a:t>Adding Kaggle.Json to my WSL Environment</a:t>
            </a:r>
          </a:p>
        </p:txBody>
      </p:sp>
      <p:pic>
        <p:nvPicPr>
          <p:cNvPr id="4" name="Content Placeholder 3">
            <a:extLst>
              <a:ext uri="{FF2B5EF4-FFF2-40B4-BE49-F238E27FC236}">
                <a16:creationId xmlns:a16="http://schemas.microsoft.com/office/drawing/2014/main" id="{2C33E421-A4E5-F6F0-5A6C-60E750BC9C63}"/>
              </a:ext>
            </a:extLst>
          </p:cNvPr>
          <p:cNvPicPr>
            <a:picLocks noGrp="1" noChangeAspect="1"/>
          </p:cNvPicPr>
          <p:nvPr>
            <p:ph idx="1"/>
          </p:nvPr>
        </p:nvPicPr>
        <p:blipFill>
          <a:blip r:embed="rId2"/>
          <a:stretch>
            <a:fillRect/>
          </a:stretch>
        </p:blipFill>
        <p:spPr>
          <a:xfrm>
            <a:off x="837494" y="2286000"/>
            <a:ext cx="7151511" cy="4022725"/>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9B86836E-5914-AC93-A4E4-994F1BC3CE14}"/>
              </a:ext>
            </a:extLst>
          </p:cNvPr>
          <p:cNvSpPr txBox="1"/>
          <p:nvPr/>
        </p:nvSpPr>
        <p:spPr>
          <a:xfrm>
            <a:off x="3272589" y="4533499"/>
            <a:ext cx="2974207" cy="1200329"/>
          </a:xfrm>
          <a:prstGeom prst="rect">
            <a:avLst/>
          </a:prstGeom>
          <a:noFill/>
        </p:spPr>
        <p:txBody>
          <a:bodyPr wrap="square" rtlCol="0">
            <a:spAutoFit/>
          </a:bodyPr>
          <a:lstStyle/>
          <a:p>
            <a:r>
              <a:rPr lang="en-GB" dirty="0">
                <a:solidFill>
                  <a:schemeClr val="bg1"/>
                </a:solidFill>
              </a:rPr>
              <a:t>Over here, AI only provided me with the first and last lines in the terminal, I took the initiative to copy </a:t>
            </a:r>
            <a:endParaRPr lang="en-GB" dirty="0"/>
          </a:p>
        </p:txBody>
      </p:sp>
    </p:spTree>
    <p:extLst>
      <p:ext uri="{BB962C8B-B14F-4D97-AF65-F5344CB8AC3E}">
        <p14:creationId xmlns:p14="http://schemas.microsoft.com/office/powerpoint/2010/main" val="1855573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1992-1A23-CDB3-BC2E-B71652847551}"/>
              </a:ext>
            </a:extLst>
          </p:cNvPr>
          <p:cNvSpPr>
            <a:spLocks noGrp="1"/>
          </p:cNvSpPr>
          <p:nvPr>
            <p:ph type="title"/>
          </p:nvPr>
        </p:nvSpPr>
        <p:spPr>
          <a:xfrm>
            <a:off x="768096" y="585216"/>
            <a:ext cx="3896371" cy="1499616"/>
          </a:xfrm>
        </p:spPr>
        <p:txBody>
          <a:bodyPr/>
          <a:lstStyle/>
          <a:p>
            <a:r>
              <a:rPr lang="en-GB" dirty="0"/>
              <a:t>testing Kaggle API</a:t>
            </a:r>
          </a:p>
        </p:txBody>
      </p:sp>
      <p:pic>
        <p:nvPicPr>
          <p:cNvPr id="6" name="Content Placeholder 5">
            <a:extLst>
              <a:ext uri="{FF2B5EF4-FFF2-40B4-BE49-F238E27FC236}">
                <a16:creationId xmlns:a16="http://schemas.microsoft.com/office/drawing/2014/main" id="{3DF33D4F-A814-A80B-CBF3-208B63D93874}"/>
              </a:ext>
            </a:extLst>
          </p:cNvPr>
          <p:cNvPicPr>
            <a:picLocks noGrp="1" noChangeAspect="1"/>
          </p:cNvPicPr>
          <p:nvPr>
            <p:ph idx="1"/>
          </p:nvPr>
        </p:nvPicPr>
        <p:blipFill>
          <a:blip r:embed="rId2"/>
          <a:stretch>
            <a:fillRect/>
          </a:stretch>
        </p:blipFill>
        <p:spPr>
          <a:xfrm>
            <a:off x="837494" y="2286000"/>
            <a:ext cx="7151511" cy="4022725"/>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72DAA7B1-7EF5-E7F0-EEAF-0ED082FB7BB4}"/>
              </a:ext>
            </a:extLst>
          </p:cNvPr>
          <p:cNvSpPr txBox="1"/>
          <p:nvPr/>
        </p:nvSpPr>
        <p:spPr>
          <a:xfrm>
            <a:off x="4664467" y="1150358"/>
            <a:ext cx="3544585" cy="369332"/>
          </a:xfrm>
          <a:prstGeom prst="rect">
            <a:avLst/>
          </a:prstGeom>
          <a:noFill/>
        </p:spPr>
        <p:txBody>
          <a:bodyPr wrap="square" rtlCol="0">
            <a:spAutoFit/>
          </a:bodyPr>
          <a:lstStyle/>
          <a:p>
            <a:r>
              <a:rPr lang="en-GB" dirty="0"/>
              <a:t>(After Installing Kaggle with pip)</a:t>
            </a:r>
          </a:p>
        </p:txBody>
      </p:sp>
      <p:sp>
        <p:nvSpPr>
          <p:cNvPr id="7" name="TextBox 6">
            <a:extLst>
              <a:ext uri="{FF2B5EF4-FFF2-40B4-BE49-F238E27FC236}">
                <a16:creationId xmlns:a16="http://schemas.microsoft.com/office/drawing/2014/main" id="{C01AC5F8-1C6C-1E5E-D770-BD27BE5A1B02}"/>
              </a:ext>
            </a:extLst>
          </p:cNvPr>
          <p:cNvSpPr txBox="1"/>
          <p:nvPr/>
        </p:nvSpPr>
        <p:spPr>
          <a:xfrm>
            <a:off x="1006867" y="4407613"/>
            <a:ext cx="3565133" cy="1323439"/>
          </a:xfrm>
          <a:prstGeom prst="rect">
            <a:avLst/>
          </a:prstGeom>
          <a:noFill/>
        </p:spPr>
        <p:txBody>
          <a:bodyPr wrap="square" rtlCol="0">
            <a:spAutoFit/>
          </a:bodyPr>
          <a:lstStyle/>
          <a:p>
            <a:r>
              <a:rPr lang="en-GB" sz="2000" dirty="0">
                <a:solidFill>
                  <a:schemeClr val="bg1"/>
                </a:solidFill>
              </a:rPr>
              <a:t>As you can see, I am now able to directly </a:t>
            </a:r>
            <a:r>
              <a:rPr lang="en-GB" sz="2000" b="1" dirty="0">
                <a:solidFill>
                  <a:schemeClr val="bg1"/>
                </a:solidFill>
              </a:rPr>
              <a:t>access Data sets from my terminal </a:t>
            </a:r>
            <a:r>
              <a:rPr lang="en-GB" sz="2000" dirty="0">
                <a:solidFill>
                  <a:schemeClr val="bg1"/>
                </a:solidFill>
              </a:rPr>
              <a:t>which I never knew was possible until today!!</a:t>
            </a:r>
          </a:p>
        </p:txBody>
      </p:sp>
    </p:spTree>
    <p:extLst>
      <p:ext uri="{BB962C8B-B14F-4D97-AF65-F5344CB8AC3E}">
        <p14:creationId xmlns:p14="http://schemas.microsoft.com/office/powerpoint/2010/main" val="291196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B3A1F1-C7DF-EC30-CA0F-192FE1EF6794}"/>
              </a:ext>
            </a:extLst>
          </p:cNvPr>
          <p:cNvSpPr>
            <a:spLocks noGrp="1"/>
          </p:cNvSpPr>
          <p:nvPr>
            <p:ph type="title"/>
          </p:nvPr>
        </p:nvSpPr>
        <p:spPr/>
        <p:txBody>
          <a:bodyPr/>
          <a:lstStyle/>
          <a:p>
            <a:r>
              <a:rPr lang="en-GB" dirty="0"/>
              <a:t> Downloading .zip file</a:t>
            </a:r>
          </a:p>
        </p:txBody>
      </p:sp>
      <p:pic>
        <p:nvPicPr>
          <p:cNvPr id="7" name="Content Placeholder 6" descr="A screenshot of a computer&#10;&#10;AI-generated content may be incorrect.">
            <a:extLst>
              <a:ext uri="{FF2B5EF4-FFF2-40B4-BE49-F238E27FC236}">
                <a16:creationId xmlns:a16="http://schemas.microsoft.com/office/drawing/2014/main" id="{3017F23D-E0D9-632D-358B-F98472E9E547}"/>
              </a:ext>
            </a:extLst>
          </p:cNvPr>
          <p:cNvPicPr>
            <a:picLocks noGrp="1" noChangeAspect="1"/>
          </p:cNvPicPr>
          <p:nvPr>
            <p:ph idx="1"/>
          </p:nvPr>
        </p:nvPicPr>
        <p:blipFill>
          <a:blip r:embed="rId2"/>
          <a:stretch>
            <a:fillRect/>
          </a:stretch>
        </p:blipFill>
        <p:spPr>
          <a:xfrm>
            <a:off x="837494" y="2286000"/>
            <a:ext cx="7151511" cy="4022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7497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95ADCF-73FD-41EA-7A32-8435936802CC}"/>
              </a:ext>
            </a:extLst>
          </p:cNvPr>
          <p:cNvSpPr>
            <a:spLocks noGrp="1"/>
          </p:cNvSpPr>
          <p:nvPr>
            <p:ph type="title"/>
          </p:nvPr>
        </p:nvSpPr>
        <p:spPr/>
        <p:txBody>
          <a:bodyPr/>
          <a:lstStyle/>
          <a:p>
            <a:r>
              <a:rPr lang="en-GB" dirty="0"/>
              <a:t>Extracting .csv from .zip file</a:t>
            </a:r>
          </a:p>
        </p:txBody>
      </p:sp>
      <p:pic>
        <p:nvPicPr>
          <p:cNvPr id="8" name="Content Placeholder 7">
            <a:extLst>
              <a:ext uri="{FF2B5EF4-FFF2-40B4-BE49-F238E27FC236}">
                <a16:creationId xmlns:a16="http://schemas.microsoft.com/office/drawing/2014/main" id="{482FF478-C730-0D8F-3AA0-F633D72B9F8D}"/>
              </a:ext>
            </a:extLst>
          </p:cNvPr>
          <p:cNvPicPr>
            <a:picLocks noGrp="1" noChangeAspect="1"/>
          </p:cNvPicPr>
          <p:nvPr>
            <p:ph idx="1"/>
          </p:nvPr>
        </p:nvPicPr>
        <p:blipFill>
          <a:blip r:embed="rId2"/>
          <a:stretch>
            <a:fillRect/>
          </a:stretch>
        </p:blipFill>
        <p:spPr>
          <a:xfrm>
            <a:off x="837494" y="2286000"/>
            <a:ext cx="7151511" cy="4022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3289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9460-BBF2-0C04-D3CC-3E94CCAA9BA9}"/>
              </a:ext>
            </a:extLst>
          </p:cNvPr>
          <p:cNvSpPr>
            <a:spLocks noGrp="1"/>
          </p:cNvSpPr>
          <p:nvPr>
            <p:ph type="title"/>
          </p:nvPr>
        </p:nvSpPr>
        <p:spPr/>
        <p:txBody>
          <a:bodyPr/>
          <a:lstStyle/>
          <a:p>
            <a:r>
              <a:rPr lang="en-GB" dirty="0"/>
              <a:t>Loading set into jupyter notebook in vs code</a:t>
            </a:r>
          </a:p>
        </p:txBody>
      </p:sp>
      <p:pic>
        <p:nvPicPr>
          <p:cNvPr id="5" name="Content Placeholder 4">
            <a:extLst>
              <a:ext uri="{FF2B5EF4-FFF2-40B4-BE49-F238E27FC236}">
                <a16:creationId xmlns:a16="http://schemas.microsoft.com/office/drawing/2014/main" id="{77D46BE3-B5E2-4E51-9C3E-561DDED5E66D}"/>
              </a:ext>
            </a:extLst>
          </p:cNvPr>
          <p:cNvPicPr>
            <a:picLocks noGrp="1" noChangeAspect="1"/>
          </p:cNvPicPr>
          <p:nvPr>
            <p:ph idx="1"/>
          </p:nvPr>
        </p:nvPicPr>
        <p:blipFill>
          <a:blip r:embed="rId2"/>
          <a:stretch>
            <a:fillRect/>
          </a:stretch>
        </p:blipFill>
        <p:spPr>
          <a:xfrm>
            <a:off x="837494" y="2286000"/>
            <a:ext cx="7151511" cy="4022725"/>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2037B19-C52C-AC09-1C96-18006E84D4E8}"/>
              </a:ext>
            </a:extLst>
          </p:cNvPr>
          <p:cNvSpPr txBox="1"/>
          <p:nvPr/>
        </p:nvSpPr>
        <p:spPr>
          <a:xfrm>
            <a:off x="2958957" y="1386395"/>
            <a:ext cx="4940391" cy="369332"/>
          </a:xfrm>
          <a:prstGeom prst="rect">
            <a:avLst/>
          </a:prstGeom>
          <a:noFill/>
        </p:spPr>
        <p:txBody>
          <a:bodyPr wrap="none" rtlCol="0">
            <a:spAutoFit/>
          </a:bodyPr>
          <a:lstStyle/>
          <a:p>
            <a:r>
              <a:rPr lang="en-GB" dirty="0"/>
              <a:t>(also checked the data with pandas head() function)</a:t>
            </a:r>
          </a:p>
        </p:txBody>
      </p:sp>
    </p:spTree>
    <p:extLst>
      <p:ext uri="{BB962C8B-B14F-4D97-AF65-F5344CB8AC3E}">
        <p14:creationId xmlns:p14="http://schemas.microsoft.com/office/powerpoint/2010/main" val="2296189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3591" y="804333"/>
            <a:ext cx="2543925" cy="5249334"/>
          </a:xfrm>
        </p:spPr>
        <p:txBody>
          <a:bodyPr>
            <a:normAutofit/>
          </a:bodyPr>
          <a:lstStyle/>
          <a:p>
            <a:pPr algn="r"/>
            <a:r>
              <a:rPr lang="en-GB" dirty="0">
                <a:solidFill>
                  <a:srgbClr val="FFFFFF"/>
                </a:solidFill>
              </a:rPr>
              <a:t>Task 3: Snowflake Account</a:t>
            </a:r>
          </a:p>
        </p:txBody>
      </p:sp>
      <p:sp>
        <p:nvSpPr>
          <p:cNvPr id="3" name="Content Placeholder 2"/>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lang="en-GB" dirty="0"/>
              <a:t> </a:t>
            </a:r>
            <a:r>
              <a:rPr dirty="0"/>
              <a:t>Sign</a:t>
            </a:r>
            <a:r>
              <a:rPr lang="en-GB" dirty="0"/>
              <a:t> up</a:t>
            </a:r>
          </a:p>
          <a:p>
            <a:pPr>
              <a:buFont typeface="Arial" panose="020B0604020202020204" pitchFamily="34" charset="0"/>
              <a:buChar char="•"/>
            </a:pPr>
            <a:r>
              <a:rPr lang="en-GB" dirty="0"/>
              <a:t> Documentation: Getting started with Snowflake </a:t>
            </a:r>
          </a:p>
          <a:p>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6BC46-256A-2B4F-B243-78F178D70EBC}"/>
              </a:ext>
            </a:extLst>
          </p:cNvPr>
          <p:cNvSpPr>
            <a:spLocks noGrp="1"/>
          </p:cNvSpPr>
          <p:nvPr>
            <p:ph type="title"/>
          </p:nvPr>
        </p:nvSpPr>
        <p:spPr>
          <a:xfrm>
            <a:off x="702655" y="627130"/>
            <a:ext cx="2572326" cy="1499616"/>
          </a:xfrm>
        </p:spPr>
        <p:txBody>
          <a:bodyPr/>
          <a:lstStyle/>
          <a:p>
            <a:r>
              <a:rPr lang="en-GB" dirty="0"/>
              <a:t>Singing up</a:t>
            </a:r>
          </a:p>
        </p:txBody>
      </p:sp>
      <p:pic>
        <p:nvPicPr>
          <p:cNvPr id="6" name="Content Placeholder 5">
            <a:extLst>
              <a:ext uri="{FF2B5EF4-FFF2-40B4-BE49-F238E27FC236}">
                <a16:creationId xmlns:a16="http://schemas.microsoft.com/office/drawing/2014/main" id="{21571DFE-D1B3-F109-D904-0BE63D779E90}"/>
              </a:ext>
            </a:extLst>
          </p:cNvPr>
          <p:cNvPicPr>
            <a:picLocks noGrp="1" noChangeAspect="1"/>
          </p:cNvPicPr>
          <p:nvPr>
            <p:ph sz="half" idx="1"/>
          </p:nvPr>
        </p:nvPicPr>
        <p:blipFill>
          <a:blip r:embed="rId2"/>
          <a:srcRect l="6099" t="3448" r="4032" b="2819"/>
          <a:stretch>
            <a:fillRect/>
          </a:stretch>
        </p:blipFill>
        <p:spPr>
          <a:xfrm>
            <a:off x="524705" y="2732926"/>
            <a:ext cx="2572326" cy="3770616"/>
          </a:xfrm>
          <a:prstGeom prst="rect">
            <a:avLst/>
          </a:prstGeom>
          <a:ln>
            <a:noFill/>
          </a:ln>
          <a:effectLst>
            <a:outerShdw blurRad="190500" algn="tl" rotWithShape="0">
              <a:srgbClr val="000000">
                <a:alpha val="70000"/>
              </a:srgbClr>
            </a:outerShdw>
          </a:effectLst>
        </p:spPr>
      </p:pic>
      <p:pic>
        <p:nvPicPr>
          <p:cNvPr id="8" name="Content Placeholder 7" descr="A screenshot of a computer&#10;&#10;AI-generated content may be incorrect.">
            <a:extLst>
              <a:ext uri="{FF2B5EF4-FFF2-40B4-BE49-F238E27FC236}">
                <a16:creationId xmlns:a16="http://schemas.microsoft.com/office/drawing/2014/main" id="{3FF5D98A-FCB2-32AD-0691-D54A8FAE8EB0}"/>
              </a:ext>
            </a:extLst>
          </p:cNvPr>
          <p:cNvPicPr>
            <a:picLocks noGrp="1" noChangeAspect="1"/>
          </p:cNvPicPr>
          <p:nvPr>
            <p:ph sz="half" idx="2"/>
          </p:nvPr>
        </p:nvPicPr>
        <p:blipFill>
          <a:blip r:embed="rId3"/>
          <a:srcRect l="3916" t="3448" r="1989" b="2819"/>
          <a:stretch>
            <a:fillRect/>
          </a:stretch>
        </p:blipFill>
        <p:spPr>
          <a:xfrm>
            <a:off x="3403486" y="2732926"/>
            <a:ext cx="2337028" cy="3770616"/>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2A723E59-D6D5-901D-428E-2B629B5598C9}"/>
              </a:ext>
            </a:extLst>
          </p:cNvPr>
          <p:cNvPicPr>
            <a:picLocks noChangeAspect="1"/>
          </p:cNvPicPr>
          <p:nvPr/>
        </p:nvPicPr>
        <p:blipFill>
          <a:blip r:embed="rId4"/>
          <a:srcRect l="7250" t="3448" r="7053" b="38320"/>
          <a:stretch>
            <a:fillRect/>
          </a:stretch>
        </p:blipFill>
        <p:spPr>
          <a:xfrm>
            <a:off x="3323689" y="308223"/>
            <a:ext cx="2496621" cy="234250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94FECD03-32BB-3AED-8B86-21B748951022}"/>
              </a:ext>
            </a:extLst>
          </p:cNvPr>
          <p:cNvPicPr>
            <a:picLocks noChangeAspect="1"/>
          </p:cNvPicPr>
          <p:nvPr/>
        </p:nvPicPr>
        <p:blipFill>
          <a:blip r:embed="rId5"/>
          <a:srcRect l="5359" t="2097" r="6594"/>
          <a:stretch>
            <a:fillRect/>
          </a:stretch>
        </p:blipFill>
        <p:spPr>
          <a:xfrm>
            <a:off x="6046969" y="2779160"/>
            <a:ext cx="2469508" cy="3770617"/>
          </a:xfrm>
          <a:prstGeom prst="rect">
            <a:avLst/>
          </a:prstGeom>
          <a:ln>
            <a:noFill/>
          </a:ln>
          <a:effectLst>
            <a:outerShdw blurRad="190500" algn="tl" rotWithShape="0">
              <a:srgbClr val="000000">
                <a:alpha val="70000"/>
              </a:srgbClr>
            </a:outerShdw>
          </a:effectLst>
        </p:spPr>
      </p:pic>
      <p:pic>
        <p:nvPicPr>
          <p:cNvPr id="16" name="Picture 15" descr="A screenshot of a phone&#10;&#10;AI-generated content may be incorrect.">
            <a:extLst>
              <a:ext uri="{FF2B5EF4-FFF2-40B4-BE49-F238E27FC236}">
                <a16:creationId xmlns:a16="http://schemas.microsoft.com/office/drawing/2014/main" id="{D730E754-878E-13FF-D9CA-B34FD2A7AF66}"/>
              </a:ext>
            </a:extLst>
          </p:cNvPr>
          <p:cNvPicPr>
            <a:picLocks noChangeAspect="1"/>
          </p:cNvPicPr>
          <p:nvPr/>
        </p:nvPicPr>
        <p:blipFill>
          <a:blip r:embed="rId6"/>
          <a:srcRect l="5748" t="4943" r="4509" b="38748"/>
          <a:stretch>
            <a:fillRect/>
          </a:stretch>
        </p:blipFill>
        <p:spPr>
          <a:xfrm>
            <a:off x="5917727" y="308223"/>
            <a:ext cx="2717290" cy="23425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42234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414C-2776-78A5-98C6-8736D39549F8}"/>
              </a:ext>
            </a:extLst>
          </p:cNvPr>
          <p:cNvSpPr>
            <a:spLocks noGrp="1"/>
          </p:cNvSpPr>
          <p:nvPr>
            <p:ph type="title"/>
          </p:nvPr>
        </p:nvSpPr>
        <p:spPr>
          <a:xfrm>
            <a:off x="641096" y="1066800"/>
            <a:ext cx="6686804" cy="1018032"/>
          </a:xfrm>
        </p:spPr>
        <p:txBody>
          <a:bodyPr>
            <a:noAutofit/>
          </a:bodyPr>
          <a:lstStyle/>
          <a:p>
            <a:r>
              <a:rPr lang="en-GB" sz="4000" dirty="0"/>
              <a:t>Documentation: Getting started with Snowflake</a:t>
            </a:r>
            <a:br>
              <a:rPr lang="en-GB" sz="4000" dirty="0"/>
            </a:br>
            <a:endParaRPr lang="en-GB" sz="4000" dirty="0"/>
          </a:p>
        </p:txBody>
      </p:sp>
      <p:sp>
        <p:nvSpPr>
          <p:cNvPr id="4" name="Content Placeholder 3">
            <a:extLst>
              <a:ext uri="{FF2B5EF4-FFF2-40B4-BE49-F238E27FC236}">
                <a16:creationId xmlns:a16="http://schemas.microsoft.com/office/drawing/2014/main" id="{6CBA2190-FF99-984E-FFCD-4C51A71476B7}"/>
              </a:ext>
            </a:extLst>
          </p:cNvPr>
          <p:cNvSpPr>
            <a:spLocks noGrp="1"/>
          </p:cNvSpPr>
          <p:nvPr>
            <p:ph sz="half" idx="2"/>
          </p:nvPr>
        </p:nvSpPr>
        <p:spPr>
          <a:xfrm>
            <a:off x="641096" y="2286000"/>
            <a:ext cx="7398004" cy="4023360"/>
          </a:xfrm>
        </p:spPr>
        <p:txBody>
          <a:bodyPr>
            <a:normAutofit/>
          </a:bodyPr>
          <a:lstStyle/>
          <a:p>
            <a:r>
              <a:rPr lang="en-US" sz="2400" dirty="0"/>
              <a:t>I have already </a:t>
            </a:r>
            <a:r>
              <a:rPr lang="en-US" sz="2400" b="1" dirty="0"/>
              <a:t>completed</a:t>
            </a:r>
            <a:r>
              <a:rPr lang="en-US" sz="2400" dirty="0"/>
              <a:t> this tutorial during the "</a:t>
            </a:r>
            <a:r>
              <a:rPr lang="en-US" sz="2400" b="1" dirty="0"/>
              <a:t>Read-Up</a:t>
            </a:r>
            <a:r>
              <a:rPr lang="en-US" sz="2400" dirty="0"/>
              <a:t>" phase of my </a:t>
            </a:r>
            <a:r>
              <a:rPr lang="en-US" sz="2400" b="1" dirty="0"/>
              <a:t>preparation</a:t>
            </a:r>
            <a:r>
              <a:rPr lang="en-US" sz="2400" dirty="0"/>
              <a:t>. To stay focused on the current task, I will not include detailed documentation of the tutorial here.</a:t>
            </a:r>
          </a:p>
          <a:p>
            <a:r>
              <a:rPr lang="en-US" sz="2400" dirty="0"/>
              <a:t>For quick reference, the tutorial uses a fictional food truck brand named </a:t>
            </a:r>
            <a:r>
              <a:rPr lang="en-US" sz="2400" b="1" dirty="0"/>
              <a:t>Tasty Bytes</a:t>
            </a:r>
            <a:r>
              <a:rPr lang="en-US" sz="2400" dirty="0"/>
              <a:t> to demonstrate how to load and query data in </a:t>
            </a:r>
            <a:r>
              <a:rPr lang="en-US" sz="2400" b="1" dirty="0"/>
              <a:t>Snowflake</a:t>
            </a:r>
            <a:r>
              <a:rPr lang="en-US" sz="2400" dirty="0"/>
              <a:t> using </a:t>
            </a:r>
            <a:r>
              <a:rPr lang="en-US" sz="2400" b="1" dirty="0"/>
              <a:t>Snowpark for Python</a:t>
            </a:r>
            <a:r>
              <a:rPr lang="en-US" sz="2400" dirty="0"/>
              <a:t>. All tasks were performed using a pre-loaded Python worksheet within </a:t>
            </a:r>
            <a:r>
              <a:rPr lang="en-US" sz="2400" b="1" dirty="0"/>
              <a:t>Snowsight</a:t>
            </a:r>
            <a:r>
              <a:rPr lang="en-US" sz="2400" dirty="0"/>
              <a:t>.</a:t>
            </a:r>
          </a:p>
        </p:txBody>
      </p:sp>
    </p:spTree>
    <p:extLst>
      <p:ext uri="{BB962C8B-B14F-4D97-AF65-F5344CB8AC3E}">
        <p14:creationId xmlns:p14="http://schemas.microsoft.com/office/powerpoint/2010/main" val="309288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3591" y="804333"/>
            <a:ext cx="2543925" cy="5249334"/>
          </a:xfrm>
        </p:spPr>
        <p:txBody>
          <a:bodyPr>
            <a:normAutofit/>
          </a:bodyPr>
          <a:lstStyle/>
          <a:p>
            <a:pPr algn="r"/>
            <a:r>
              <a:rPr lang="en-US" dirty="0">
                <a:solidFill>
                  <a:srgbClr val="FFFFFF"/>
                </a:solidFill>
              </a:rPr>
              <a:t>Task 4: opening &amp; combining Files</a:t>
            </a:r>
          </a:p>
        </p:txBody>
      </p:sp>
      <p:sp>
        <p:nvSpPr>
          <p:cNvPr id="3" name="Content Placeholder 2"/>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lang="en-GB" dirty="0"/>
              <a:t> Importing/</a:t>
            </a:r>
            <a:r>
              <a:rPr dirty="0"/>
              <a:t>files</a:t>
            </a:r>
            <a:r>
              <a:rPr lang="en-GB" dirty="0"/>
              <a:t> + head() output</a:t>
            </a:r>
          </a:p>
          <a:p>
            <a:pPr>
              <a:buFont typeface="Arial" panose="020B0604020202020204" pitchFamily="34" charset="0"/>
              <a:buChar char="•"/>
            </a:pPr>
            <a:r>
              <a:rPr lang="en-GB" dirty="0"/>
              <a:t> combining files (Clarification)</a:t>
            </a:r>
            <a:endParaRPr dirty="0"/>
          </a:p>
          <a:p>
            <a:pPr>
              <a:buFont typeface="Arial" panose="020B0604020202020204" pitchFamily="34" charset="0"/>
              <a:buChar char="•"/>
            </a:pPr>
            <a:r>
              <a:rPr lang="en-US" dirty="0"/>
              <a:t> Stretch: other information about data set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3591" y="804333"/>
            <a:ext cx="2543925" cy="5249334"/>
          </a:xfrm>
        </p:spPr>
        <p:txBody>
          <a:bodyPr>
            <a:normAutofit/>
          </a:bodyPr>
          <a:lstStyle/>
          <a:p>
            <a:pPr algn="r"/>
            <a:r>
              <a:rPr lang="en-GB">
                <a:solidFill>
                  <a:srgbClr val="FFFFFF"/>
                </a:solidFill>
              </a:rPr>
              <a:t>Challenge Overview </a:t>
            </a:r>
          </a:p>
        </p:txBody>
      </p:sp>
      <p:sp>
        <p:nvSpPr>
          <p:cNvPr id="3" name="Content Placeholder 2"/>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lang="en-GB" dirty="0"/>
              <a:t> </a:t>
            </a:r>
            <a:r>
              <a:rPr dirty="0"/>
              <a:t>Purpose of the Challenge</a:t>
            </a:r>
          </a:p>
          <a:p>
            <a:pPr>
              <a:buFont typeface="Arial" panose="020B0604020202020204" pitchFamily="34" charset="0"/>
              <a:buChar char="•"/>
            </a:pPr>
            <a:r>
              <a:rPr lang="en-GB" dirty="0"/>
              <a:t> Wrong Title?</a:t>
            </a:r>
          </a:p>
          <a:p>
            <a:pPr>
              <a:buFont typeface="Arial" panose="020B0604020202020204" pitchFamily="34" charset="0"/>
              <a:buChar char="•"/>
            </a:pPr>
            <a:r>
              <a:rPr lang="en-GB" dirty="0"/>
              <a:t> </a:t>
            </a:r>
            <a:r>
              <a:rPr dirty="0"/>
              <a:t>My Strategic Approach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7378-7489-C3F1-355D-663F3B86AACE}"/>
              </a:ext>
            </a:extLst>
          </p:cNvPr>
          <p:cNvSpPr>
            <a:spLocks noGrp="1"/>
          </p:cNvSpPr>
          <p:nvPr>
            <p:ph type="title"/>
          </p:nvPr>
        </p:nvSpPr>
        <p:spPr/>
        <p:txBody>
          <a:bodyPr/>
          <a:lstStyle/>
          <a:p>
            <a:r>
              <a:rPr lang="en-GB" dirty="0"/>
              <a:t>Loading set into jupyter notebook in vs code</a:t>
            </a:r>
          </a:p>
        </p:txBody>
      </p:sp>
      <p:pic>
        <p:nvPicPr>
          <p:cNvPr id="5" name="Content Placeholder 4" descr="A screenshot of a computer&#10;&#10;AI-generated content may be incorrect.">
            <a:extLst>
              <a:ext uri="{FF2B5EF4-FFF2-40B4-BE49-F238E27FC236}">
                <a16:creationId xmlns:a16="http://schemas.microsoft.com/office/drawing/2014/main" id="{354271FF-9AD2-BC79-77F2-7E0CAD4AC4C8}"/>
              </a:ext>
            </a:extLst>
          </p:cNvPr>
          <p:cNvPicPr>
            <a:picLocks noGrp="1" noChangeAspect="1"/>
          </p:cNvPicPr>
          <p:nvPr>
            <p:ph idx="1"/>
          </p:nvPr>
        </p:nvPicPr>
        <p:blipFill>
          <a:blip r:embed="rId2"/>
          <a:stretch>
            <a:fillRect/>
          </a:stretch>
        </p:blipFill>
        <p:spPr>
          <a:xfrm>
            <a:off x="837494" y="2286000"/>
            <a:ext cx="7151511" cy="4022725"/>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48BE52FF-271C-738F-7F7F-77F7F646494C}"/>
              </a:ext>
            </a:extLst>
          </p:cNvPr>
          <p:cNvSpPr txBox="1"/>
          <p:nvPr/>
        </p:nvSpPr>
        <p:spPr>
          <a:xfrm>
            <a:off x="2867988" y="1417525"/>
            <a:ext cx="5404207" cy="369332"/>
          </a:xfrm>
          <a:prstGeom prst="rect">
            <a:avLst/>
          </a:prstGeom>
          <a:noFill/>
        </p:spPr>
        <p:txBody>
          <a:bodyPr wrap="square" rtlCol="0">
            <a:spAutoFit/>
          </a:bodyPr>
          <a:lstStyle/>
          <a:p>
            <a:r>
              <a:rPr lang="en-GB" dirty="0"/>
              <a:t>(already completed this in stretch challenge for task 2)</a:t>
            </a:r>
          </a:p>
        </p:txBody>
      </p:sp>
    </p:spTree>
    <p:extLst>
      <p:ext uri="{BB962C8B-B14F-4D97-AF65-F5344CB8AC3E}">
        <p14:creationId xmlns:p14="http://schemas.microsoft.com/office/powerpoint/2010/main" val="408891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FAE9-D85C-41C8-9B91-44A6362265E9}"/>
              </a:ext>
            </a:extLst>
          </p:cNvPr>
          <p:cNvSpPr>
            <a:spLocks noGrp="1"/>
          </p:cNvSpPr>
          <p:nvPr>
            <p:ph type="title"/>
          </p:nvPr>
        </p:nvSpPr>
        <p:spPr/>
        <p:txBody>
          <a:bodyPr/>
          <a:lstStyle/>
          <a:p>
            <a:r>
              <a:rPr lang="en-GB" dirty="0"/>
              <a:t>Combining Files (Clarification)</a:t>
            </a:r>
          </a:p>
        </p:txBody>
      </p:sp>
      <p:sp>
        <p:nvSpPr>
          <p:cNvPr id="3" name="Content Placeholder 2">
            <a:extLst>
              <a:ext uri="{FF2B5EF4-FFF2-40B4-BE49-F238E27FC236}">
                <a16:creationId xmlns:a16="http://schemas.microsoft.com/office/drawing/2014/main" id="{C21CF45A-8DE3-B3CE-A6A9-4D4BC6E9E16C}"/>
              </a:ext>
            </a:extLst>
          </p:cNvPr>
          <p:cNvSpPr>
            <a:spLocks noGrp="1"/>
          </p:cNvSpPr>
          <p:nvPr>
            <p:ph idx="1"/>
          </p:nvPr>
        </p:nvSpPr>
        <p:spPr>
          <a:xfrm>
            <a:off x="768096" y="2286000"/>
            <a:ext cx="7290055" cy="2049694"/>
          </a:xfrm>
        </p:spPr>
        <p:txBody>
          <a:bodyPr/>
          <a:lstStyle/>
          <a:p>
            <a:r>
              <a:rPr lang="en-US" dirty="0"/>
              <a:t>Although the instruction mentioned combining multiple files, the Kaggle dataset only contained one CSV file. (see task 7 ‘Problems and Fixes’)</a:t>
            </a:r>
          </a:p>
          <a:p>
            <a:r>
              <a:rPr lang="en-US" dirty="0"/>
              <a:t>This appeared to be a test of attention to detail.</a:t>
            </a:r>
          </a:p>
          <a:p>
            <a:endParaRPr lang="en-US" dirty="0"/>
          </a:p>
          <a:p>
            <a:r>
              <a:rPr lang="en-US" b="1" dirty="0"/>
              <a:t>What I </a:t>
            </a:r>
            <a:r>
              <a:rPr lang="en-GB" b="1" dirty="0"/>
              <a:t>would’ve</a:t>
            </a:r>
            <a:r>
              <a:rPr lang="en-US" b="1" dirty="0"/>
              <a:t> done if there were multiple files:</a:t>
            </a:r>
          </a:p>
          <a:p>
            <a:endParaRPr lang="en-US" dirty="0"/>
          </a:p>
        </p:txBody>
      </p:sp>
      <p:pic>
        <p:nvPicPr>
          <p:cNvPr id="7" name="Picture 6">
            <a:extLst>
              <a:ext uri="{FF2B5EF4-FFF2-40B4-BE49-F238E27FC236}">
                <a16:creationId xmlns:a16="http://schemas.microsoft.com/office/drawing/2014/main" id="{6ECB492C-B280-6EA3-7D70-71FA5E7A2342}"/>
              </a:ext>
            </a:extLst>
          </p:cNvPr>
          <p:cNvPicPr>
            <a:picLocks noChangeAspect="1"/>
          </p:cNvPicPr>
          <p:nvPr/>
        </p:nvPicPr>
        <p:blipFill>
          <a:blip r:embed="rId2"/>
          <a:stretch>
            <a:fillRect/>
          </a:stretch>
        </p:blipFill>
        <p:spPr>
          <a:xfrm>
            <a:off x="473316" y="4419420"/>
            <a:ext cx="8197368" cy="22984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88531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700AD-B860-E997-B104-3EDEA1407A84}"/>
              </a:ext>
            </a:extLst>
          </p:cNvPr>
          <p:cNvSpPr>
            <a:spLocks noGrp="1"/>
          </p:cNvSpPr>
          <p:nvPr>
            <p:ph type="title"/>
          </p:nvPr>
        </p:nvSpPr>
        <p:spPr>
          <a:xfrm>
            <a:off x="768095" y="585216"/>
            <a:ext cx="7893019" cy="1499616"/>
          </a:xfrm>
        </p:spPr>
        <p:txBody>
          <a:bodyPr>
            <a:normAutofit/>
          </a:bodyPr>
          <a:lstStyle/>
          <a:p>
            <a:r>
              <a:rPr lang="en-GB" sz="4000" dirty="0"/>
              <a:t>Stretch: </a:t>
            </a:r>
            <a:r>
              <a:rPr lang="en-US" sz="4000" dirty="0"/>
              <a:t>other information about data set</a:t>
            </a:r>
            <a:r>
              <a:rPr lang="en-GB" sz="4000" dirty="0"/>
              <a:t> </a:t>
            </a:r>
          </a:p>
        </p:txBody>
      </p:sp>
      <p:sp>
        <p:nvSpPr>
          <p:cNvPr id="6" name="Content Placeholder 5">
            <a:extLst>
              <a:ext uri="{FF2B5EF4-FFF2-40B4-BE49-F238E27FC236}">
                <a16:creationId xmlns:a16="http://schemas.microsoft.com/office/drawing/2014/main" id="{CD409937-8D97-C06F-6912-2D12D0A1184B}"/>
              </a:ext>
            </a:extLst>
          </p:cNvPr>
          <p:cNvSpPr>
            <a:spLocks noGrp="1"/>
          </p:cNvSpPr>
          <p:nvPr>
            <p:ph idx="1"/>
          </p:nvPr>
        </p:nvSpPr>
        <p:spPr/>
        <p:txBody>
          <a:bodyPr>
            <a:normAutofit/>
          </a:bodyPr>
          <a:lstStyle/>
          <a:p>
            <a:r>
              <a:rPr lang="en-GB" sz="2400" dirty="0"/>
              <a:t>I ran this prompt in copilot for different information extraction methods: </a:t>
            </a:r>
          </a:p>
          <a:p>
            <a:r>
              <a:rPr lang="en-GB" sz="2400" i="1" dirty="0"/>
              <a:t>‘</a:t>
            </a:r>
            <a:r>
              <a:rPr lang="en-US" sz="2400" i="1" dirty="0"/>
              <a:t>give me some </a:t>
            </a:r>
            <a:r>
              <a:rPr lang="en-GB" sz="2400" i="1" dirty="0"/>
              <a:t>professional</a:t>
            </a:r>
            <a:r>
              <a:rPr lang="en-US" sz="2400" i="1" dirty="0"/>
              <a:t> methods/practices a data engineer would use to find useful information about this csv file in pandas</a:t>
            </a:r>
            <a:r>
              <a:rPr lang="en-GB" sz="2400" i="1" dirty="0"/>
              <a:t>’</a:t>
            </a:r>
          </a:p>
          <a:p>
            <a:r>
              <a:rPr lang="en-GB" sz="2400" dirty="0"/>
              <a:t>Then rather than letting copilot automatically implement them in my notebook, I manually typed them out myself (I find this way I can recall the functions from memory).</a:t>
            </a:r>
          </a:p>
          <a:p>
            <a:r>
              <a:rPr lang="en-GB" sz="2400" dirty="0"/>
              <a:t>I included a few of them as follows… </a:t>
            </a:r>
          </a:p>
        </p:txBody>
      </p:sp>
    </p:spTree>
    <p:extLst>
      <p:ext uri="{BB962C8B-B14F-4D97-AF65-F5344CB8AC3E}">
        <p14:creationId xmlns:p14="http://schemas.microsoft.com/office/powerpoint/2010/main" val="2053183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8319172-BDF4-4F17-CC44-6AE4431A4BCE}"/>
              </a:ext>
            </a:extLst>
          </p:cNvPr>
          <p:cNvPicPr>
            <a:picLocks noChangeAspect="1"/>
          </p:cNvPicPr>
          <p:nvPr/>
        </p:nvPicPr>
        <p:blipFill>
          <a:blip r:embed="rId2"/>
          <a:stretch>
            <a:fillRect/>
          </a:stretch>
        </p:blipFill>
        <p:spPr>
          <a:xfrm>
            <a:off x="5693669" y="414307"/>
            <a:ext cx="2666718" cy="2089279"/>
          </a:xfrm>
          <a:prstGeom prst="rect">
            <a:avLst/>
          </a:prstGeom>
          <a:ln>
            <a:noFill/>
          </a:ln>
          <a:effectLst>
            <a:outerShdw blurRad="190500" algn="tl" rotWithShape="0">
              <a:srgbClr val="000000">
                <a:alpha val="70000"/>
              </a:srgbClr>
            </a:outerShdw>
          </a:effectLst>
        </p:spPr>
      </p:pic>
      <p:pic>
        <p:nvPicPr>
          <p:cNvPr id="5" name="Picture 4" descr="A screenshot of a computer&#10;&#10;AI-generated content may be incorrect.">
            <a:extLst>
              <a:ext uri="{FF2B5EF4-FFF2-40B4-BE49-F238E27FC236}">
                <a16:creationId xmlns:a16="http://schemas.microsoft.com/office/drawing/2014/main" id="{5F2CEC4C-35E9-BF1A-2382-9D5227B4F743}"/>
              </a:ext>
            </a:extLst>
          </p:cNvPr>
          <p:cNvPicPr>
            <a:picLocks noChangeAspect="1"/>
          </p:cNvPicPr>
          <p:nvPr/>
        </p:nvPicPr>
        <p:blipFill>
          <a:blip r:embed="rId3"/>
          <a:stretch>
            <a:fillRect/>
          </a:stretch>
        </p:blipFill>
        <p:spPr>
          <a:xfrm>
            <a:off x="404986" y="414307"/>
            <a:ext cx="4517061" cy="4414546"/>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BF05C405-9164-CF72-9B04-173F15D22C8D}"/>
              </a:ext>
            </a:extLst>
          </p:cNvPr>
          <p:cNvSpPr txBox="1"/>
          <p:nvPr/>
        </p:nvSpPr>
        <p:spPr>
          <a:xfrm>
            <a:off x="5779611" y="2621580"/>
            <a:ext cx="2494834" cy="1908215"/>
          </a:xfrm>
          <a:prstGeom prst="rect">
            <a:avLst/>
          </a:prstGeom>
          <a:noFill/>
        </p:spPr>
        <p:txBody>
          <a:bodyPr wrap="square" rtlCol="0">
            <a:spAutoFit/>
          </a:bodyPr>
          <a:lstStyle/>
          <a:p>
            <a:r>
              <a:rPr lang="en-US" sz="2000" b="1" dirty="0"/>
              <a:t>Check the shape of the data </a:t>
            </a:r>
            <a:r>
              <a:rPr lang="en-US" sz="2000" dirty="0"/>
              <a:t>(number of rows and columns) to get an </a:t>
            </a:r>
            <a:r>
              <a:rPr lang="en-GB" sz="2000" dirty="0"/>
              <a:t>understanding of the data size</a:t>
            </a:r>
            <a:endParaRPr lang="en-US" sz="2000" dirty="0"/>
          </a:p>
          <a:p>
            <a:endParaRPr lang="en-GB" dirty="0"/>
          </a:p>
        </p:txBody>
      </p:sp>
      <p:sp>
        <p:nvSpPr>
          <p:cNvPr id="7" name="TextBox 6">
            <a:extLst>
              <a:ext uri="{FF2B5EF4-FFF2-40B4-BE49-F238E27FC236}">
                <a16:creationId xmlns:a16="http://schemas.microsoft.com/office/drawing/2014/main" id="{A3D2678D-DDEB-5BD6-6717-B236C21EA37B}"/>
              </a:ext>
            </a:extLst>
          </p:cNvPr>
          <p:cNvSpPr txBox="1"/>
          <p:nvPr/>
        </p:nvSpPr>
        <p:spPr>
          <a:xfrm>
            <a:off x="404986" y="4946847"/>
            <a:ext cx="8216817" cy="1815882"/>
          </a:xfrm>
          <a:prstGeom prst="rect">
            <a:avLst/>
          </a:prstGeom>
          <a:noFill/>
        </p:spPr>
        <p:txBody>
          <a:bodyPr wrap="square" rtlCol="0">
            <a:spAutoFit/>
          </a:bodyPr>
          <a:lstStyle/>
          <a:p>
            <a:r>
              <a:rPr lang="en-US" sz="2000" b="1" dirty="0"/>
              <a:t>Key information about the data set columns </a:t>
            </a:r>
            <a:r>
              <a:rPr lang="en-US" sz="2000" dirty="0"/>
              <a:t>(including column names, number of entries that </a:t>
            </a:r>
            <a:r>
              <a:rPr lang="en-GB" sz="2000" dirty="0"/>
              <a:t>aren’t null, </a:t>
            </a:r>
            <a:r>
              <a:rPr lang="en-US" sz="2000" dirty="0"/>
              <a:t>and data types)</a:t>
            </a:r>
          </a:p>
          <a:p>
            <a:endParaRPr lang="en-US" dirty="0"/>
          </a:p>
          <a:p>
            <a:endParaRPr lang="en-US" dirty="0"/>
          </a:p>
          <a:p>
            <a:br>
              <a:rPr lang="en-US" dirty="0"/>
            </a:br>
            <a:endParaRPr lang="en-GB" dirty="0"/>
          </a:p>
        </p:txBody>
      </p:sp>
    </p:spTree>
    <p:extLst>
      <p:ext uri="{BB962C8B-B14F-4D97-AF65-F5344CB8AC3E}">
        <p14:creationId xmlns:p14="http://schemas.microsoft.com/office/powerpoint/2010/main" val="1190026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54EC7D-1B8D-259D-94FA-CA96C21A813C}"/>
              </a:ext>
            </a:extLst>
          </p:cNvPr>
          <p:cNvSpPr txBox="1"/>
          <p:nvPr/>
        </p:nvSpPr>
        <p:spPr>
          <a:xfrm>
            <a:off x="444500" y="3661370"/>
            <a:ext cx="7518400" cy="3139321"/>
          </a:xfrm>
          <a:prstGeom prst="rect">
            <a:avLst/>
          </a:prstGeom>
          <a:noFill/>
        </p:spPr>
        <p:txBody>
          <a:bodyPr wrap="square" rtlCol="0">
            <a:spAutoFit/>
          </a:bodyPr>
          <a:lstStyle/>
          <a:p>
            <a:r>
              <a:rPr lang="en-US" sz="2000" dirty="0"/>
              <a:t> Provides a quick and comprehensive </a:t>
            </a:r>
            <a:r>
              <a:rPr lang="en-US" sz="2000" b="1" dirty="0"/>
              <a:t>statistical summary of the Data.</a:t>
            </a:r>
          </a:p>
          <a:p>
            <a:endParaRPr lang="en-US" sz="2000" b="1" dirty="0"/>
          </a:p>
          <a:p>
            <a:r>
              <a:rPr lang="en-US" sz="2000" b="1" dirty="0"/>
              <a:t>This allows me to:</a:t>
            </a:r>
          </a:p>
          <a:p>
            <a:pPr marL="285750" indent="-285750">
              <a:buFontTx/>
              <a:buChar char="-"/>
            </a:pPr>
            <a:r>
              <a:rPr lang="en-US" sz="2000" dirty="0"/>
              <a:t>Understand the range and distribution of used cars attributes (e.g. cars </a:t>
            </a:r>
            <a:r>
              <a:rPr lang="en-GB" sz="2000" dirty="0"/>
              <a:t>registration year</a:t>
            </a:r>
            <a:r>
              <a:rPr lang="en-US" sz="2000" dirty="0"/>
              <a:t> range from 1953 to 2023)</a:t>
            </a:r>
          </a:p>
          <a:p>
            <a:pPr marL="285750" indent="-285750">
              <a:buFontTx/>
              <a:buChar char="-"/>
            </a:pPr>
            <a:r>
              <a:rPr lang="en-US" sz="2000" dirty="0"/>
              <a:t>See the most common (top) attributes of used cars (e.g. most common fuel type is petrol) </a:t>
            </a:r>
          </a:p>
          <a:p>
            <a:pPr marL="285750" indent="-285750">
              <a:buFontTx/>
              <a:buChar char="-"/>
            </a:pPr>
            <a:r>
              <a:rPr lang="en-US" sz="2000" dirty="0"/>
              <a:t>Detect possible </a:t>
            </a:r>
            <a:r>
              <a:rPr lang="en-GB" sz="2000" dirty="0"/>
              <a:t>anomalies</a:t>
            </a:r>
            <a:endParaRPr lang="en-US" sz="2000" dirty="0"/>
          </a:p>
          <a:p>
            <a:pPr marL="285750" indent="-285750">
              <a:buFontTx/>
              <a:buChar char="-"/>
            </a:pPr>
            <a:r>
              <a:rPr lang="en-US" sz="2000" dirty="0"/>
              <a:t>Summarize both numeric and categorical columns</a:t>
            </a:r>
          </a:p>
          <a:p>
            <a:endParaRPr lang="en-GB" b="1" dirty="0"/>
          </a:p>
        </p:txBody>
      </p:sp>
      <p:pic>
        <p:nvPicPr>
          <p:cNvPr id="10" name="Picture 9">
            <a:extLst>
              <a:ext uri="{FF2B5EF4-FFF2-40B4-BE49-F238E27FC236}">
                <a16:creationId xmlns:a16="http://schemas.microsoft.com/office/drawing/2014/main" id="{53073855-DBDA-0F27-15AC-F6B12A9F2F90}"/>
              </a:ext>
            </a:extLst>
          </p:cNvPr>
          <p:cNvPicPr>
            <a:picLocks noChangeAspect="1"/>
          </p:cNvPicPr>
          <p:nvPr/>
        </p:nvPicPr>
        <p:blipFill>
          <a:blip r:embed="rId2"/>
          <a:stretch>
            <a:fillRect/>
          </a:stretch>
        </p:blipFill>
        <p:spPr>
          <a:xfrm>
            <a:off x="152400" y="159980"/>
            <a:ext cx="8839200" cy="32690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0001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C01F2-9911-B985-A736-8D925058A4FA}"/>
            </a:ext>
          </a:extLst>
        </p:cNvPr>
        <p:cNvGrpSpPr/>
        <p:nvPr/>
      </p:nvGrpSpPr>
      <p:grpSpPr>
        <a:xfrm>
          <a:off x="0" y="0"/>
          <a:ext cx="0" cy="0"/>
          <a:chOff x="0" y="0"/>
          <a:chExt cx="0" cy="0"/>
        </a:xfrm>
      </p:grpSpPr>
      <p:pic>
        <p:nvPicPr>
          <p:cNvPr id="5" name="Picture 4" descr="A screenshot of a computer program&#10;&#10;AI-generated content may be incorrect.">
            <a:extLst>
              <a:ext uri="{FF2B5EF4-FFF2-40B4-BE49-F238E27FC236}">
                <a16:creationId xmlns:a16="http://schemas.microsoft.com/office/drawing/2014/main" id="{ABC91ECB-EDA3-5398-9A39-0443B376844B}"/>
              </a:ext>
            </a:extLst>
          </p:cNvPr>
          <p:cNvPicPr>
            <a:picLocks noChangeAspect="1"/>
          </p:cNvPicPr>
          <p:nvPr/>
        </p:nvPicPr>
        <p:blipFill>
          <a:blip r:embed="rId2"/>
          <a:stretch>
            <a:fillRect/>
          </a:stretch>
        </p:blipFill>
        <p:spPr>
          <a:xfrm>
            <a:off x="734771" y="842601"/>
            <a:ext cx="3458058" cy="517279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E9E3EB3B-177E-C129-0744-C95F4CD0AB66}"/>
              </a:ext>
            </a:extLst>
          </p:cNvPr>
          <p:cNvSpPr txBox="1"/>
          <p:nvPr/>
        </p:nvSpPr>
        <p:spPr>
          <a:xfrm>
            <a:off x="4572000" y="842601"/>
            <a:ext cx="3458059" cy="4154984"/>
          </a:xfrm>
          <a:prstGeom prst="rect">
            <a:avLst/>
          </a:prstGeom>
          <a:noFill/>
        </p:spPr>
        <p:txBody>
          <a:bodyPr wrap="square" rtlCol="0">
            <a:spAutoFit/>
          </a:bodyPr>
          <a:lstStyle/>
          <a:p>
            <a:r>
              <a:rPr lang="en-GB" sz="2400" dirty="0"/>
              <a:t>If I just wanted the </a:t>
            </a:r>
            <a:r>
              <a:rPr lang="en-GB" sz="2400" b="1" dirty="0"/>
              <a:t>number of missing values independently </a:t>
            </a:r>
            <a:r>
              <a:rPr lang="en-GB" sz="2400" dirty="0"/>
              <a:t>for each column then I could run this command.</a:t>
            </a:r>
          </a:p>
          <a:p>
            <a:endParaRPr lang="en-GB" sz="2400" dirty="0"/>
          </a:p>
          <a:p>
            <a:r>
              <a:rPr lang="en-GB" sz="2400" dirty="0"/>
              <a:t>This shows me that Previous Owners, Seats, Emission Class, and especially Service history have missing values</a:t>
            </a:r>
          </a:p>
        </p:txBody>
      </p:sp>
    </p:spTree>
    <p:extLst>
      <p:ext uri="{BB962C8B-B14F-4D97-AF65-F5344CB8AC3E}">
        <p14:creationId xmlns:p14="http://schemas.microsoft.com/office/powerpoint/2010/main" val="208751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9EE1A-7C3A-A07E-C051-2C2605E034E7}"/>
              </a:ext>
            </a:extLst>
          </p:cNvPr>
          <p:cNvPicPr>
            <a:picLocks noChangeAspect="1"/>
          </p:cNvPicPr>
          <p:nvPr/>
        </p:nvPicPr>
        <p:blipFill>
          <a:blip r:embed="rId2"/>
          <a:stretch>
            <a:fillRect/>
          </a:stretch>
        </p:blipFill>
        <p:spPr>
          <a:xfrm>
            <a:off x="712523" y="566456"/>
            <a:ext cx="5481278" cy="264498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B2698735-8ABB-2B72-BE96-6647980E7B07}"/>
              </a:ext>
            </a:extLst>
          </p:cNvPr>
          <p:cNvSpPr txBox="1"/>
          <p:nvPr/>
        </p:nvSpPr>
        <p:spPr>
          <a:xfrm>
            <a:off x="712523" y="3233529"/>
            <a:ext cx="5481278" cy="707886"/>
          </a:xfrm>
          <a:prstGeom prst="rect">
            <a:avLst/>
          </a:prstGeom>
          <a:noFill/>
        </p:spPr>
        <p:txBody>
          <a:bodyPr wrap="square" rtlCol="0">
            <a:spAutoFit/>
          </a:bodyPr>
          <a:lstStyle/>
          <a:p>
            <a:r>
              <a:rPr lang="en-GB" sz="2000" dirty="0"/>
              <a:t>I ran this command to get an Idea of </a:t>
            </a:r>
            <a:r>
              <a:rPr lang="en-GB" sz="2000" b="1" dirty="0"/>
              <a:t>the number of unique values</a:t>
            </a:r>
          </a:p>
        </p:txBody>
      </p:sp>
      <p:pic>
        <p:nvPicPr>
          <p:cNvPr id="8" name="Picture 7">
            <a:extLst>
              <a:ext uri="{FF2B5EF4-FFF2-40B4-BE49-F238E27FC236}">
                <a16:creationId xmlns:a16="http://schemas.microsoft.com/office/drawing/2014/main" id="{D9D86740-14E4-0778-740B-142A240DE437}"/>
              </a:ext>
            </a:extLst>
          </p:cNvPr>
          <p:cNvPicPr>
            <a:picLocks noChangeAspect="1"/>
          </p:cNvPicPr>
          <p:nvPr/>
        </p:nvPicPr>
        <p:blipFill>
          <a:blip r:embed="rId3"/>
          <a:stretch>
            <a:fillRect/>
          </a:stretch>
        </p:blipFill>
        <p:spPr>
          <a:xfrm>
            <a:off x="4612052" y="4624629"/>
            <a:ext cx="2385648" cy="8382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83BF2B78-DD3C-CE1D-EE74-CC8D9268D843}"/>
              </a:ext>
            </a:extLst>
          </p:cNvPr>
          <p:cNvSpPr txBox="1"/>
          <p:nvPr/>
        </p:nvSpPr>
        <p:spPr>
          <a:xfrm>
            <a:off x="4572000" y="5484915"/>
            <a:ext cx="3815862" cy="1015663"/>
          </a:xfrm>
          <a:prstGeom prst="rect">
            <a:avLst/>
          </a:prstGeom>
          <a:noFill/>
        </p:spPr>
        <p:txBody>
          <a:bodyPr wrap="square" rtlCol="0">
            <a:spAutoFit/>
          </a:bodyPr>
          <a:lstStyle/>
          <a:p>
            <a:r>
              <a:rPr lang="en-GB" sz="2000" dirty="0"/>
              <a:t>I also </a:t>
            </a:r>
            <a:r>
              <a:rPr lang="en-GB" sz="2000" b="1" dirty="0"/>
              <a:t>sampled 10 random entries </a:t>
            </a:r>
            <a:r>
              <a:rPr lang="en-GB" sz="2000" dirty="0"/>
              <a:t>to understand the data more and what different values look like</a:t>
            </a:r>
          </a:p>
        </p:txBody>
      </p:sp>
    </p:spTree>
    <p:extLst>
      <p:ext uri="{BB962C8B-B14F-4D97-AF65-F5344CB8AC3E}">
        <p14:creationId xmlns:p14="http://schemas.microsoft.com/office/powerpoint/2010/main" val="2376266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9901" y="804333"/>
            <a:ext cx="2797616" cy="5249334"/>
          </a:xfrm>
        </p:spPr>
        <p:txBody>
          <a:bodyPr>
            <a:normAutofit/>
          </a:bodyPr>
          <a:lstStyle/>
          <a:p>
            <a:pPr algn="r"/>
            <a:r>
              <a:rPr lang="en-US" dirty="0">
                <a:solidFill>
                  <a:srgbClr val="FFFFFF"/>
                </a:solidFill>
              </a:rPr>
              <a:t>Task 5: Identifying/Addressing Data Quality Issues</a:t>
            </a:r>
          </a:p>
        </p:txBody>
      </p:sp>
      <p:sp>
        <p:nvSpPr>
          <p:cNvPr id="3" name="Content Placeholder 2"/>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dirty="0"/>
              <a:t> </a:t>
            </a:r>
            <a:r>
              <a:rPr lang="en-GB" dirty="0"/>
              <a:t>AI Guidance</a:t>
            </a:r>
          </a:p>
          <a:p>
            <a:pPr>
              <a:buFont typeface="Arial" panose="020B0604020202020204" pitchFamily="34" charset="0"/>
              <a:buChar char="•"/>
            </a:pPr>
            <a:r>
              <a:rPr lang="en-GB" dirty="0"/>
              <a:t> Identifying Issues</a:t>
            </a:r>
          </a:p>
          <a:p>
            <a:pPr>
              <a:buFont typeface="Arial" panose="020B0604020202020204" pitchFamily="34" charset="0"/>
              <a:buChar char="•"/>
            </a:pPr>
            <a:r>
              <a:rPr lang="en-GB" dirty="0"/>
              <a:t> </a:t>
            </a:r>
            <a:r>
              <a:rPr dirty="0"/>
              <a:t>Cleaning code </a:t>
            </a:r>
            <a:endParaRPr lang="en-GB" dirty="0"/>
          </a:p>
          <a:p>
            <a:pPr>
              <a:buFont typeface="Arial" panose="020B0604020202020204" pitchFamily="34" charset="0"/>
              <a:buChar char="•"/>
            </a:pPr>
            <a:r>
              <a:rPr lang="en-GB" dirty="0"/>
              <a:t> </a:t>
            </a:r>
            <a:r>
              <a:rPr dirty="0"/>
              <a:t>Before vs After screenshots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6D24E-E155-2871-BF7B-3B07B3A324F0}"/>
              </a:ext>
            </a:extLst>
          </p:cNvPr>
          <p:cNvSpPr>
            <a:spLocks noGrp="1"/>
          </p:cNvSpPr>
          <p:nvPr>
            <p:ph type="title"/>
          </p:nvPr>
        </p:nvSpPr>
        <p:spPr/>
        <p:txBody>
          <a:bodyPr/>
          <a:lstStyle/>
          <a:p>
            <a:r>
              <a:rPr lang="en-GB" dirty="0"/>
              <a:t>AI Guidance </a:t>
            </a:r>
          </a:p>
        </p:txBody>
      </p:sp>
      <p:sp>
        <p:nvSpPr>
          <p:cNvPr id="3" name="Content Placeholder 2">
            <a:extLst>
              <a:ext uri="{FF2B5EF4-FFF2-40B4-BE49-F238E27FC236}">
                <a16:creationId xmlns:a16="http://schemas.microsoft.com/office/drawing/2014/main" id="{406B4838-2B9A-68E7-6D42-0AA5CD83B2DA}"/>
              </a:ext>
            </a:extLst>
          </p:cNvPr>
          <p:cNvSpPr>
            <a:spLocks noGrp="1"/>
          </p:cNvSpPr>
          <p:nvPr>
            <p:ph idx="1"/>
          </p:nvPr>
        </p:nvSpPr>
        <p:spPr>
          <a:xfrm>
            <a:off x="768096" y="1803400"/>
            <a:ext cx="7607808" cy="4660900"/>
          </a:xfrm>
        </p:spPr>
        <p:txBody>
          <a:bodyPr>
            <a:normAutofit fontScale="85000" lnSpcReduction="20000"/>
          </a:bodyPr>
          <a:lstStyle/>
          <a:p>
            <a:r>
              <a:rPr lang="en-GB" dirty="0"/>
              <a:t>I’ll be completely honest; I let AI plan take me through this entire task step by step, here's the prompt I ran:</a:t>
            </a:r>
          </a:p>
          <a:p>
            <a:r>
              <a:rPr lang="en-GB" i="1" dirty="0"/>
              <a:t>‘</a:t>
            </a:r>
            <a:r>
              <a:rPr lang="en-US" i="1" dirty="0"/>
              <a:t>This is my next task (Task 5): Identify and Address any Data Quality Issues Common Data Quality issues include: </a:t>
            </a:r>
          </a:p>
          <a:p>
            <a:r>
              <a:rPr lang="en-US" i="1" dirty="0"/>
              <a:t>• Missing data, • Data of the wrong type or format, • Outliers </a:t>
            </a:r>
          </a:p>
          <a:p>
            <a:r>
              <a:rPr lang="en-US" i="1" dirty="0"/>
              <a:t>I want you to:</a:t>
            </a:r>
          </a:p>
          <a:p>
            <a:r>
              <a:rPr lang="en-US" i="1" dirty="0"/>
              <a:t>- Research the common data quality issues listed above + 2 more and how to identify them (all 5) in Python. </a:t>
            </a:r>
          </a:p>
          <a:p>
            <a:r>
              <a:rPr lang="en-US" i="1" dirty="0"/>
              <a:t>- Research how to remove any records with data quality issues from the combined data set. </a:t>
            </a:r>
          </a:p>
          <a:p>
            <a:r>
              <a:rPr lang="en-US" i="1" dirty="0"/>
              <a:t>- Explain why I should remove the records from the data set</a:t>
            </a:r>
          </a:p>
          <a:p>
            <a:r>
              <a:rPr lang="en-US" i="1" dirty="0"/>
              <a:t> please start from the 'research common data quality...' and work your way through step by step, I want you to wait until I am done with a step before proceeding to the next step on my command indicated by a simple '.' prompt, if you need any more information for better results then request it from me (and include it as a step) before starting a step. </a:t>
            </a:r>
          </a:p>
          <a:p>
            <a:r>
              <a:rPr lang="en-US" i="1" dirty="0"/>
              <a:t>For context; I am working with a csv file that I imported from </a:t>
            </a:r>
            <a:r>
              <a:rPr lang="en-US" i="1" dirty="0" err="1"/>
              <a:t>kaggle</a:t>
            </a:r>
            <a:r>
              <a:rPr lang="en-US" i="1" dirty="0"/>
              <a:t> into </a:t>
            </a:r>
            <a:r>
              <a:rPr lang="en-US" i="1" dirty="0" err="1"/>
              <a:t>jupyter</a:t>
            </a:r>
            <a:r>
              <a:rPr lang="en-US" i="1" dirty="0"/>
              <a:t> notebook in </a:t>
            </a:r>
            <a:r>
              <a:rPr lang="en-US" i="1" dirty="0" err="1"/>
              <a:t>vscode</a:t>
            </a:r>
            <a:r>
              <a:rPr lang="en-US" i="1" dirty="0"/>
              <a:t> in </a:t>
            </a:r>
            <a:r>
              <a:rPr lang="en-US" i="1" dirty="0" err="1"/>
              <a:t>wsl</a:t>
            </a:r>
            <a:r>
              <a:rPr lang="en-US" i="1" dirty="0"/>
              <a:t> and am using python and pandas to view the data. </a:t>
            </a:r>
            <a:r>
              <a:rPr lang="en-GB" i="1" dirty="0"/>
              <a:t>’</a:t>
            </a:r>
          </a:p>
        </p:txBody>
      </p:sp>
    </p:spTree>
    <p:extLst>
      <p:ext uri="{BB962C8B-B14F-4D97-AF65-F5344CB8AC3E}">
        <p14:creationId xmlns:p14="http://schemas.microsoft.com/office/powerpoint/2010/main" val="3634187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37CFC1-8EF2-4BF5-DFBB-7592B272524E}"/>
            </a:ext>
          </a:extLst>
        </p:cNvPr>
        <p:cNvGrpSpPr/>
        <p:nvPr/>
      </p:nvGrpSpPr>
      <p:grpSpPr>
        <a:xfrm>
          <a:off x="0" y="0"/>
          <a:ext cx="0" cy="0"/>
          <a:chOff x="0" y="0"/>
          <a:chExt cx="0" cy="0"/>
        </a:xfrm>
      </p:grpSpPr>
      <p:sp>
        <p:nvSpPr>
          <p:cNvPr id="69" name="Rectangle 6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73" name="Straight Connector 7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FB2415E-9F38-26EE-FE10-32724F9F9DD2}"/>
              </a:ext>
            </a:extLst>
          </p:cNvPr>
          <p:cNvSpPr>
            <a:spLocks noGrp="1"/>
          </p:cNvSpPr>
          <p:nvPr>
            <p:ph type="title"/>
          </p:nvPr>
        </p:nvSpPr>
        <p:spPr>
          <a:xfrm>
            <a:off x="475706" y="640080"/>
            <a:ext cx="5030863" cy="3034857"/>
          </a:xfrm>
        </p:spPr>
        <p:txBody>
          <a:bodyPr vert="horz" lIns="91440" tIns="45720" rIns="91440" bIns="45720" rtlCol="0" anchor="b">
            <a:normAutofit/>
          </a:bodyPr>
          <a:lstStyle/>
          <a:p>
            <a:pPr algn="r"/>
            <a:r>
              <a:rPr lang="en-US" sz="5000" spc="200" dirty="0">
                <a:solidFill>
                  <a:srgbClr val="FFFFFF"/>
                </a:solidFill>
              </a:rPr>
              <a:t>identifying</a:t>
            </a:r>
            <a:r>
              <a:rPr lang="en-US" sz="5000" kern="1200" cap="all" spc="200" baseline="0" dirty="0">
                <a:solidFill>
                  <a:srgbClr val="FFFFFF"/>
                </a:solidFill>
                <a:latin typeface="+mj-lt"/>
                <a:ea typeface="+mj-ea"/>
                <a:cs typeface="+mj-cs"/>
              </a:rPr>
              <a:t> Issues</a:t>
            </a:r>
          </a:p>
        </p:txBody>
      </p:sp>
      <p:cxnSp>
        <p:nvCxnSpPr>
          <p:cNvPr id="79" name="Straight Connector 78">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1" name="Graphic 50" descr="Warning">
            <a:extLst>
              <a:ext uri="{FF2B5EF4-FFF2-40B4-BE49-F238E27FC236}">
                <a16:creationId xmlns:a16="http://schemas.microsoft.com/office/drawing/2014/main" id="{10B2F637-EA94-9408-79AC-B5CA48D45C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337883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9C3A-1D39-B38B-8BF3-1181DE8271DC}"/>
              </a:ext>
            </a:extLst>
          </p:cNvPr>
          <p:cNvSpPr>
            <a:spLocks noGrp="1"/>
          </p:cNvSpPr>
          <p:nvPr>
            <p:ph type="title"/>
          </p:nvPr>
        </p:nvSpPr>
        <p:spPr/>
        <p:txBody>
          <a:bodyPr/>
          <a:lstStyle/>
          <a:p>
            <a:r>
              <a:rPr lang="en-GB" dirty="0"/>
              <a:t>Purpose of this challenge</a:t>
            </a:r>
          </a:p>
        </p:txBody>
      </p:sp>
      <p:sp>
        <p:nvSpPr>
          <p:cNvPr id="3" name="Content Placeholder 2">
            <a:extLst>
              <a:ext uri="{FF2B5EF4-FFF2-40B4-BE49-F238E27FC236}">
                <a16:creationId xmlns:a16="http://schemas.microsoft.com/office/drawing/2014/main" id="{414DA300-61E1-3A37-93F8-B341932EDEA6}"/>
              </a:ext>
            </a:extLst>
          </p:cNvPr>
          <p:cNvSpPr>
            <a:spLocks noGrp="1"/>
          </p:cNvSpPr>
          <p:nvPr>
            <p:ph idx="1"/>
          </p:nvPr>
        </p:nvSpPr>
        <p:spPr/>
        <p:txBody>
          <a:bodyPr/>
          <a:lstStyle/>
          <a:p>
            <a:r>
              <a:rPr lang="en-US" dirty="0"/>
              <a:t>This ETL Data Pipeline challenge is part of my recruitment process for a Data Engineering apprenticeship with Digital Native. The project tasks me with building an end-to-end data workflow—from data extraction and cleaning to loading into Snowflake—using tools and concepts that are completely new to me.</a:t>
            </a:r>
          </a:p>
          <a:p>
            <a:r>
              <a:rPr lang="en-US" dirty="0"/>
              <a:t>The purpose of this challenge is to assess my ability to quickly learn and apply new technical skills, my attention to detail, and how effectively I can leverage generative AI to support my learning journey. Completing this project demonstrates my commitment and readiness to grow as a data engineer in a remote working environment.</a:t>
            </a:r>
          </a:p>
          <a:p>
            <a:endParaRPr lang="en-GB" dirty="0"/>
          </a:p>
        </p:txBody>
      </p:sp>
    </p:spTree>
    <p:extLst>
      <p:ext uri="{BB962C8B-B14F-4D97-AF65-F5344CB8AC3E}">
        <p14:creationId xmlns:p14="http://schemas.microsoft.com/office/powerpoint/2010/main" val="480996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6834-5FF6-AEB3-DD3F-88359D170F24}"/>
              </a:ext>
            </a:extLst>
          </p:cNvPr>
          <p:cNvSpPr>
            <a:spLocks noGrp="1"/>
          </p:cNvSpPr>
          <p:nvPr>
            <p:ph type="title"/>
          </p:nvPr>
        </p:nvSpPr>
        <p:spPr>
          <a:xfrm>
            <a:off x="768096" y="585216"/>
            <a:ext cx="3359404" cy="1499616"/>
          </a:xfrm>
        </p:spPr>
        <p:txBody>
          <a:bodyPr/>
          <a:lstStyle/>
          <a:p>
            <a:r>
              <a:rPr lang="en-GB" dirty="0"/>
              <a:t>1. Missing Data</a:t>
            </a:r>
          </a:p>
        </p:txBody>
      </p:sp>
      <p:sp>
        <p:nvSpPr>
          <p:cNvPr id="3" name="TextBox 2">
            <a:extLst>
              <a:ext uri="{FF2B5EF4-FFF2-40B4-BE49-F238E27FC236}">
                <a16:creationId xmlns:a16="http://schemas.microsoft.com/office/drawing/2014/main" id="{1FBCB4D9-123D-BC9C-9BE2-5FE9C8BD5462}"/>
              </a:ext>
            </a:extLst>
          </p:cNvPr>
          <p:cNvSpPr txBox="1"/>
          <p:nvPr/>
        </p:nvSpPr>
        <p:spPr>
          <a:xfrm>
            <a:off x="4127500" y="970280"/>
            <a:ext cx="3797300" cy="584775"/>
          </a:xfrm>
          <a:prstGeom prst="rect">
            <a:avLst/>
          </a:prstGeom>
          <a:noFill/>
        </p:spPr>
        <p:txBody>
          <a:bodyPr wrap="square" rtlCol="0">
            <a:spAutoFit/>
          </a:bodyPr>
          <a:lstStyle/>
          <a:p>
            <a:r>
              <a:rPr lang="en-GB" sz="1600" dirty="0"/>
              <a:t>(Included in Task 4: additional information stretch challenge)</a:t>
            </a:r>
          </a:p>
        </p:txBody>
      </p:sp>
      <p:sp>
        <p:nvSpPr>
          <p:cNvPr id="9" name="TextBox 8">
            <a:extLst>
              <a:ext uri="{FF2B5EF4-FFF2-40B4-BE49-F238E27FC236}">
                <a16:creationId xmlns:a16="http://schemas.microsoft.com/office/drawing/2014/main" id="{FFD12BD2-9D93-63A9-3834-1EC3C166AE25}"/>
              </a:ext>
            </a:extLst>
          </p:cNvPr>
          <p:cNvSpPr txBox="1"/>
          <p:nvPr/>
        </p:nvSpPr>
        <p:spPr>
          <a:xfrm>
            <a:off x="6070600" y="1940119"/>
            <a:ext cx="2626125" cy="4955203"/>
          </a:xfrm>
          <a:prstGeom prst="rect">
            <a:avLst/>
          </a:prstGeom>
          <a:noFill/>
        </p:spPr>
        <p:txBody>
          <a:bodyPr wrap="square" rtlCol="0">
            <a:spAutoFit/>
          </a:bodyPr>
          <a:lstStyle/>
          <a:p>
            <a:r>
              <a:rPr lang="en-GB" sz="2000" dirty="0"/>
              <a:t>This shows a </a:t>
            </a:r>
            <a:r>
              <a:rPr lang="en-GB" sz="2000" b="1" dirty="0"/>
              <a:t>summary of the number of missing values</a:t>
            </a:r>
            <a:r>
              <a:rPr lang="en-GB" sz="2000" dirty="0"/>
              <a:t> for each column.</a:t>
            </a:r>
          </a:p>
          <a:p>
            <a:endParaRPr lang="en-GB" dirty="0"/>
          </a:p>
          <a:p>
            <a:r>
              <a:rPr lang="en-GB" sz="2000" dirty="0"/>
              <a:t>Additionally, it shows the </a:t>
            </a:r>
            <a:r>
              <a:rPr lang="en-GB" sz="2000" b="1" dirty="0"/>
              <a:t>number of rows with 3 or  more missing values</a:t>
            </a:r>
            <a:r>
              <a:rPr lang="en-GB" sz="2000" dirty="0"/>
              <a:t>.</a:t>
            </a:r>
          </a:p>
          <a:p>
            <a:endParaRPr lang="en-GB" dirty="0"/>
          </a:p>
          <a:p>
            <a:r>
              <a:rPr lang="en-GB" sz="2000" b="1" dirty="0"/>
              <a:t>I chose ‘3 or more’ because</a:t>
            </a:r>
            <a:r>
              <a:rPr lang="en-GB" sz="2000" dirty="0"/>
              <a:t> of the rows high percentage of missing ‘Service history’ and ‘Previous Owners’ values.</a:t>
            </a:r>
          </a:p>
        </p:txBody>
      </p:sp>
      <p:pic>
        <p:nvPicPr>
          <p:cNvPr id="13" name="Picture 12">
            <a:extLst>
              <a:ext uri="{FF2B5EF4-FFF2-40B4-BE49-F238E27FC236}">
                <a16:creationId xmlns:a16="http://schemas.microsoft.com/office/drawing/2014/main" id="{51490844-56EE-98FA-F222-718BBD506B26}"/>
              </a:ext>
            </a:extLst>
          </p:cNvPr>
          <p:cNvPicPr>
            <a:picLocks noChangeAspect="1"/>
          </p:cNvPicPr>
          <p:nvPr/>
        </p:nvPicPr>
        <p:blipFill>
          <a:blip r:embed="rId2"/>
          <a:stretch>
            <a:fillRect/>
          </a:stretch>
        </p:blipFill>
        <p:spPr>
          <a:xfrm>
            <a:off x="431800" y="1940118"/>
            <a:ext cx="5471179" cy="4638481"/>
          </a:xfrm>
          <a:prstGeom prst="rect">
            <a:avLst/>
          </a:prstGeom>
        </p:spPr>
      </p:pic>
    </p:spTree>
    <p:extLst>
      <p:ext uri="{BB962C8B-B14F-4D97-AF65-F5344CB8AC3E}">
        <p14:creationId xmlns:p14="http://schemas.microsoft.com/office/powerpoint/2010/main" val="3683438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454E-74B7-CBD9-327F-209F452E5F1C}"/>
              </a:ext>
            </a:extLst>
          </p:cNvPr>
          <p:cNvSpPr>
            <a:spLocks noGrp="1"/>
          </p:cNvSpPr>
          <p:nvPr>
            <p:ph type="title"/>
          </p:nvPr>
        </p:nvSpPr>
        <p:spPr/>
        <p:txBody>
          <a:bodyPr/>
          <a:lstStyle/>
          <a:p>
            <a:r>
              <a:rPr lang="en-US" dirty="0"/>
              <a:t>2. Data of the Wrong Type or Format</a:t>
            </a:r>
            <a:endParaRPr lang="en-GB" dirty="0"/>
          </a:p>
        </p:txBody>
      </p:sp>
      <p:pic>
        <p:nvPicPr>
          <p:cNvPr id="4" name="Picture 3">
            <a:extLst>
              <a:ext uri="{FF2B5EF4-FFF2-40B4-BE49-F238E27FC236}">
                <a16:creationId xmlns:a16="http://schemas.microsoft.com/office/drawing/2014/main" id="{FDC4771B-9EDD-AC6C-1601-7E8442D693BF}"/>
              </a:ext>
            </a:extLst>
          </p:cNvPr>
          <p:cNvPicPr>
            <a:picLocks noChangeAspect="1"/>
          </p:cNvPicPr>
          <p:nvPr/>
        </p:nvPicPr>
        <p:blipFill>
          <a:blip r:embed="rId2"/>
          <a:stretch>
            <a:fillRect/>
          </a:stretch>
        </p:blipFill>
        <p:spPr>
          <a:xfrm>
            <a:off x="66046" y="2175690"/>
            <a:ext cx="9011908" cy="287695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4959EC98-ACAD-C46B-1AAE-0EB880C78E88}"/>
              </a:ext>
            </a:extLst>
          </p:cNvPr>
          <p:cNvSpPr txBox="1"/>
          <p:nvPr/>
        </p:nvSpPr>
        <p:spPr>
          <a:xfrm>
            <a:off x="134623" y="5143500"/>
            <a:ext cx="8874754" cy="1323439"/>
          </a:xfrm>
          <a:prstGeom prst="rect">
            <a:avLst/>
          </a:prstGeom>
          <a:noFill/>
        </p:spPr>
        <p:txBody>
          <a:bodyPr wrap="square" rtlCol="0">
            <a:spAutoFit/>
          </a:bodyPr>
          <a:lstStyle/>
          <a:p>
            <a:r>
              <a:rPr lang="en-GB" sz="2000" dirty="0"/>
              <a:t>I checked if any of the </a:t>
            </a:r>
            <a:r>
              <a:rPr lang="en-GB" sz="2000" b="1" dirty="0"/>
              <a:t>numeric columns had non-numeric values</a:t>
            </a:r>
            <a:r>
              <a:rPr lang="en-GB" sz="2000" dirty="0"/>
              <a:t>; in which </a:t>
            </a:r>
            <a:r>
              <a:rPr lang="en-GB" sz="2000" b="1" dirty="0"/>
              <a:t>they all returned False. </a:t>
            </a:r>
          </a:p>
          <a:p>
            <a:r>
              <a:rPr lang="en-GB" sz="2000" dirty="0"/>
              <a:t>(AI initially gave me code that only tested for a single specified column, I prompted AI to include all numeric columns)</a:t>
            </a:r>
          </a:p>
        </p:txBody>
      </p:sp>
    </p:spTree>
    <p:extLst>
      <p:ext uri="{BB962C8B-B14F-4D97-AF65-F5344CB8AC3E}">
        <p14:creationId xmlns:p14="http://schemas.microsoft.com/office/powerpoint/2010/main" val="2863081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C9F3-2B0A-6339-A86D-419B942C8AF0}"/>
              </a:ext>
            </a:extLst>
          </p:cNvPr>
          <p:cNvSpPr>
            <a:spLocks noGrp="1"/>
          </p:cNvSpPr>
          <p:nvPr>
            <p:ph type="title"/>
          </p:nvPr>
        </p:nvSpPr>
        <p:spPr>
          <a:xfrm>
            <a:off x="768096" y="585216"/>
            <a:ext cx="2457704" cy="1499616"/>
          </a:xfrm>
        </p:spPr>
        <p:txBody>
          <a:bodyPr/>
          <a:lstStyle/>
          <a:p>
            <a:r>
              <a:rPr lang="en-GB" dirty="0"/>
              <a:t>3. Outliers</a:t>
            </a:r>
          </a:p>
        </p:txBody>
      </p:sp>
      <p:pic>
        <p:nvPicPr>
          <p:cNvPr id="6" name="Picture 5">
            <a:extLst>
              <a:ext uri="{FF2B5EF4-FFF2-40B4-BE49-F238E27FC236}">
                <a16:creationId xmlns:a16="http://schemas.microsoft.com/office/drawing/2014/main" id="{9410F639-4E9A-2BF9-374D-8CE15AA7D19C}"/>
              </a:ext>
            </a:extLst>
          </p:cNvPr>
          <p:cNvPicPr>
            <a:picLocks noChangeAspect="1"/>
          </p:cNvPicPr>
          <p:nvPr/>
        </p:nvPicPr>
        <p:blipFill>
          <a:blip r:embed="rId2"/>
          <a:stretch>
            <a:fillRect/>
          </a:stretch>
        </p:blipFill>
        <p:spPr>
          <a:xfrm>
            <a:off x="448339" y="1890366"/>
            <a:ext cx="5529526" cy="4516483"/>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E5D90504-8E90-AA49-4765-82DB3ACFCEDB}"/>
              </a:ext>
            </a:extLst>
          </p:cNvPr>
          <p:cNvSpPr txBox="1"/>
          <p:nvPr/>
        </p:nvSpPr>
        <p:spPr>
          <a:xfrm>
            <a:off x="3111500" y="1129838"/>
            <a:ext cx="1625600" cy="368300"/>
          </a:xfrm>
          <a:prstGeom prst="rect">
            <a:avLst/>
          </a:prstGeom>
          <a:noFill/>
        </p:spPr>
        <p:txBody>
          <a:bodyPr wrap="square" rtlCol="0">
            <a:spAutoFit/>
          </a:bodyPr>
          <a:lstStyle/>
          <a:p>
            <a:r>
              <a:rPr lang="en-GB" dirty="0"/>
              <a:t>(Test 1)</a:t>
            </a:r>
          </a:p>
        </p:txBody>
      </p:sp>
      <p:sp>
        <p:nvSpPr>
          <p:cNvPr id="9" name="TextBox 8">
            <a:extLst>
              <a:ext uri="{FF2B5EF4-FFF2-40B4-BE49-F238E27FC236}">
                <a16:creationId xmlns:a16="http://schemas.microsoft.com/office/drawing/2014/main" id="{EDF40DCA-3E84-FDEE-0987-AF2304B3BF55}"/>
              </a:ext>
            </a:extLst>
          </p:cNvPr>
          <p:cNvSpPr txBox="1"/>
          <p:nvPr/>
        </p:nvSpPr>
        <p:spPr>
          <a:xfrm>
            <a:off x="6194948" y="1890366"/>
            <a:ext cx="2705100" cy="4801314"/>
          </a:xfrm>
          <a:prstGeom prst="rect">
            <a:avLst/>
          </a:prstGeom>
          <a:noFill/>
        </p:spPr>
        <p:txBody>
          <a:bodyPr wrap="square" rtlCol="0">
            <a:spAutoFit/>
          </a:bodyPr>
          <a:lstStyle/>
          <a:p>
            <a:r>
              <a:rPr lang="en-GB" dirty="0"/>
              <a:t>AI initially made me use 1.5 * IQR rule to test for outliers.</a:t>
            </a:r>
          </a:p>
          <a:p>
            <a:endParaRPr lang="en-GB" dirty="0"/>
          </a:p>
          <a:p>
            <a:r>
              <a:rPr lang="en-GB" dirty="0"/>
              <a:t>I found that this included values that were too ‘normal’ (by my standards) to be classed as anomalies.</a:t>
            </a:r>
          </a:p>
          <a:p>
            <a:r>
              <a:rPr lang="en-GB" dirty="0"/>
              <a:t>Therefore, </a:t>
            </a:r>
            <a:r>
              <a:rPr lang="en-GB" b="1" dirty="0"/>
              <a:t>I change the multiplier to 4 </a:t>
            </a:r>
            <a:r>
              <a:rPr lang="en-GB" dirty="0"/>
              <a:t>and ended up with more sensible values being removed.</a:t>
            </a:r>
          </a:p>
          <a:p>
            <a:endParaRPr lang="en-GB" dirty="0"/>
          </a:p>
          <a:p>
            <a:r>
              <a:rPr lang="en-GB" b="1" dirty="0"/>
              <a:t>To see outlier values, I ran:</a:t>
            </a:r>
          </a:p>
          <a:p>
            <a:r>
              <a:rPr lang="en-GB" b="1" dirty="0"/>
              <a:t>print(outliers[col], "\n")</a:t>
            </a:r>
          </a:p>
          <a:p>
            <a:endParaRPr lang="en-GB" dirty="0"/>
          </a:p>
        </p:txBody>
      </p:sp>
    </p:spTree>
    <p:extLst>
      <p:ext uri="{BB962C8B-B14F-4D97-AF65-F5344CB8AC3E}">
        <p14:creationId xmlns:p14="http://schemas.microsoft.com/office/powerpoint/2010/main" val="2551511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532D0-CD6B-B560-8BDB-9FDFF35849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2DF00-341F-5925-A68F-279A5124BAD0}"/>
              </a:ext>
            </a:extLst>
          </p:cNvPr>
          <p:cNvSpPr>
            <a:spLocks noGrp="1"/>
          </p:cNvSpPr>
          <p:nvPr>
            <p:ph type="title"/>
          </p:nvPr>
        </p:nvSpPr>
        <p:spPr>
          <a:xfrm>
            <a:off x="768096" y="585216"/>
            <a:ext cx="2457704" cy="1499616"/>
          </a:xfrm>
        </p:spPr>
        <p:txBody>
          <a:bodyPr/>
          <a:lstStyle/>
          <a:p>
            <a:r>
              <a:rPr lang="en-GB" dirty="0"/>
              <a:t>3. Outliers</a:t>
            </a:r>
          </a:p>
        </p:txBody>
      </p:sp>
      <p:sp>
        <p:nvSpPr>
          <p:cNvPr id="7" name="TextBox 6">
            <a:extLst>
              <a:ext uri="{FF2B5EF4-FFF2-40B4-BE49-F238E27FC236}">
                <a16:creationId xmlns:a16="http://schemas.microsoft.com/office/drawing/2014/main" id="{6E5BACE7-62EC-7D9C-4DBD-2396A9E7B7B6}"/>
              </a:ext>
            </a:extLst>
          </p:cNvPr>
          <p:cNvSpPr txBox="1"/>
          <p:nvPr/>
        </p:nvSpPr>
        <p:spPr>
          <a:xfrm>
            <a:off x="3111500" y="1129838"/>
            <a:ext cx="1625600" cy="368300"/>
          </a:xfrm>
          <a:prstGeom prst="rect">
            <a:avLst/>
          </a:prstGeom>
          <a:noFill/>
        </p:spPr>
        <p:txBody>
          <a:bodyPr wrap="square" rtlCol="0">
            <a:spAutoFit/>
          </a:bodyPr>
          <a:lstStyle/>
          <a:p>
            <a:r>
              <a:rPr lang="en-GB" dirty="0"/>
              <a:t>(Test 2)</a:t>
            </a:r>
          </a:p>
        </p:txBody>
      </p:sp>
      <p:sp>
        <p:nvSpPr>
          <p:cNvPr id="9" name="TextBox 8">
            <a:extLst>
              <a:ext uri="{FF2B5EF4-FFF2-40B4-BE49-F238E27FC236}">
                <a16:creationId xmlns:a16="http://schemas.microsoft.com/office/drawing/2014/main" id="{59AE49A0-D222-0BE2-EAE5-F40794A70DAC}"/>
              </a:ext>
            </a:extLst>
          </p:cNvPr>
          <p:cNvSpPr txBox="1"/>
          <p:nvPr/>
        </p:nvSpPr>
        <p:spPr>
          <a:xfrm>
            <a:off x="5931366" y="2084832"/>
            <a:ext cx="2444538" cy="4093428"/>
          </a:xfrm>
          <a:prstGeom prst="rect">
            <a:avLst/>
          </a:prstGeom>
          <a:noFill/>
        </p:spPr>
        <p:txBody>
          <a:bodyPr wrap="square" rtlCol="0">
            <a:spAutoFit/>
          </a:bodyPr>
          <a:lstStyle/>
          <a:p>
            <a:r>
              <a:rPr lang="en-GB" sz="2000" dirty="0"/>
              <a:t>I </a:t>
            </a:r>
            <a:r>
              <a:rPr lang="en-GB" sz="2000" b="1" dirty="0"/>
              <a:t>Manually tested for outliers </a:t>
            </a:r>
            <a:r>
              <a:rPr lang="en-GB" sz="2000" dirty="0"/>
              <a:t>in the ‘Seats’ column by checking for unique values.</a:t>
            </a:r>
          </a:p>
          <a:p>
            <a:endParaRPr lang="en-GB" sz="2000" dirty="0"/>
          </a:p>
          <a:p>
            <a:r>
              <a:rPr lang="en-GB" sz="2000" dirty="0"/>
              <a:t>A car can typically have between 2 and 9 seats (if mini-vans are included) so </a:t>
            </a:r>
            <a:r>
              <a:rPr lang="en-GB" sz="2000" b="1" dirty="0"/>
              <a:t>no anomalies</a:t>
            </a:r>
            <a:r>
              <a:rPr lang="en-GB" sz="2000" dirty="0"/>
              <a:t> here.</a:t>
            </a:r>
          </a:p>
          <a:p>
            <a:endParaRPr lang="en-GB" sz="2000" dirty="0"/>
          </a:p>
          <a:p>
            <a:r>
              <a:rPr lang="en-GB" sz="2000" b="1" dirty="0"/>
              <a:t>(Values ranged from 2 - 7)</a:t>
            </a:r>
          </a:p>
        </p:txBody>
      </p:sp>
      <p:pic>
        <p:nvPicPr>
          <p:cNvPr id="4" name="Picture 3">
            <a:extLst>
              <a:ext uri="{FF2B5EF4-FFF2-40B4-BE49-F238E27FC236}">
                <a16:creationId xmlns:a16="http://schemas.microsoft.com/office/drawing/2014/main" id="{8F0942CA-948F-6054-25DF-8B307DCCC713}"/>
              </a:ext>
            </a:extLst>
          </p:cNvPr>
          <p:cNvPicPr>
            <a:picLocks noChangeAspect="1"/>
          </p:cNvPicPr>
          <p:nvPr/>
        </p:nvPicPr>
        <p:blipFill>
          <a:blip r:embed="rId2"/>
          <a:stretch>
            <a:fillRect/>
          </a:stretch>
        </p:blipFill>
        <p:spPr>
          <a:xfrm>
            <a:off x="529864" y="2084832"/>
            <a:ext cx="5163271" cy="39820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20091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2813-7353-338B-0EE7-BF94F7AEFFB6}"/>
              </a:ext>
            </a:extLst>
          </p:cNvPr>
          <p:cNvSpPr>
            <a:spLocks noGrp="1"/>
          </p:cNvSpPr>
          <p:nvPr>
            <p:ph type="title"/>
          </p:nvPr>
        </p:nvSpPr>
        <p:spPr/>
        <p:txBody>
          <a:bodyPr/>
          <a:lstStyle/>
          <a:p>
            <a:r>
              <a:rPr lang="en-GB" dirty="0"/>
              <a:t>4. Duplicated Records</a:t>
            </a:r>
          </a:p>
        </p:txBody>
      </p:sp>
      <p:pic>
        <p:nvPicPr>
          <p:cNvPr id="4" name="Picture 3">
            <a:extLst>
              <a:ext uri="{FF2B5EF4-FFF2-40B4-BE49-F238E27FC236}">
                <a16:creationId xmlns:a16="http://schemas.microsoft.com/office/drawing/2014/main" id="{52ACBC42-C3DD-1413-8827-7F2BAB92E3A4}"/>
              </a:ext>
            </a:extLst>
          </p:cNvPr>
          <p:cNvPicPr>
            <a:picLocks noChangeAspect="1"/>
          </p:cNvPicPr>
          <p:nvPr/>
        </p:nvPicPr>
        <p:blipFill>
          <a:blip r:embed="rId2"/>
          <a:stretch>
            <a:fillRect/>
          </a:stretch>
        </p:blipFill>
        <p:spPr>
          <a:xfrm>
            <a:off x="961777" y="1882528"/>
            <a:ext cx="7220445" cy="365467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76C19796-5862-25A0-63B8-251AEFC6852E}"/>
              </a:ext>
            </a:extLst>
          </p:cNvPr>
          <p:cNvSpPr txBox="1"/>
          <p:nvPr/>
        </p:nvSpPr>
        <p:spPr>
          <a:xfrm>
            <a:off x="961777" y="5727699"/>
            <a:ext cx="7547223" cy="707886"/>
          </a:xfrm>
          <a:prstGeom prst="rect">
            <a:avLst/>
          </a:prstGeom>
          <a:noFill/>
        </p:spPr>
        <p:txBody>
          <a:bodyPr wrap="square" rtlCol="0">
            <a:spAutoFit/>
          </a:bodyPr>
          <a:lstStyle/>
          <a:p>
            <a:r>
              <a:rPr lang="en-GB" sz="2000" dirty="0"/>
              <a:t>AI oddly expected me to </a:t>
            </a:r>
            <a:r>
              <a:rPr lang="en-GB" sz="2000" b="1" dirty="0"/>
              <a:t>check for duplicates </a:t>
            </a:r>
            <a:r>
              <a:rPr lang="en-GB" sz="2000" dirty="0"/>
              <a:t>separately for each column, so I prompted AI to change the code and </a:t>
            </a:r>
            <a:r>
              <a:rPr lang="en-GB" sz="2000" b="1" dirty="0"/>
              <a:t>include all columns</a:t>
            </a:r>
          </a:p>
        </p:txBody>
      </p:sp>
    </p:spTree>
    <p:extLst>
      <p:ext uri="{BB962C8B-B14F-4D97-AF65-F5344CB8AC3E}">
        <p14:creationId xmlns:p14="http://schemas.microsoft.com/office/powerpoint/2010/main" val="1818891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EC6A-A03E-266C-47C1-261986487734}"/>
              </a:ext>
            </a:extLst>
          </p:cNvPr>
          <p:cNvSpPr>
            <a:spLocks noGrp="1"/>
          </p:cNvSpPr>
          <p:nvPr>
            <p:ph type="title"/>
          </p:nvPr>
        </p:nvSpPr>
        <p:spPr/>
        <p:txBody>
          <a:bodyPr/>
          <a:lstStyle/>
          <a:p>
            <a:r>
              <a:rPr lang="en-GB" dirty="0"/>
              <a:t>5. Inconsistent Categorical Values</a:t>
            </a:r>
          </a:p>
        </p:txBody>
      </p:sp>
      <p:pic>
        <p:nvPicPr>
          <p:cNvPr id="7" name="Content Placeholder 6">
            <a:extLst>
              <a:ext uri="{FF2B5EF4-FFF2-40B4-BE49-F238E27FC236}">
                <a16:creationId xmlns:a16="http://schemas.microsoft.com/office/drawing/2014/main" id="{210FCEAA-E055-0719-3FD3-DE43DD276F9E}"/>
              </a:ext>
            </a:extLst>
          </p:cNvPr>
          <p:cNvPicPr>
            <a:picLocks noGrp="1" noChangeAspect="1"/>
          </p:cNvPicPr>
          <p:nvPr>
            <p:ph sz="half" idx="1"/>
          </p:nvPr>
        </p:nvPicPr>
        <p:blipFill>
          <a:blip r:embed="rId2"/>
          <a:stretch>
            <a:fillRect/>
          </a:stretch>
        </p:blipFill>
        <p:spPr>
          <a:xfrm>
            <a:off x="247040" y="1991575"/>
            <a:ext cx="5013935" cy="2651746"/>
          </a:xfrm>
          <a:prstGeom prst="rect">
            <a:avLst/>
          </a:prstGeom>
          <a:ln>
            <a:noFill/>
          </a:ln>
          <a:effectLst>
            <a:outerShdw blurRad="190500" algn="tl" rotWithShape="0">
              <a:srgbClr val="000000">
                <a:alpha val="70000"/>
              </a:srgbClr>
            </a:outerShdw>
          </a:effectLst>
        </p:spPr>
      </p:pic>
      <p:pic>
        <p:nvPicPr>
          <p:cNvPr id="9" name="Content Placeholder 8">
            <a:extLst>
              <a:ext uri="{FF2B5EF4-FFF2-40B4-BE49-F238E27FC236}">
                <a16:creationId xmlns:a16="http://schemas.microsoft.com/office/drawing/2014/main" id="{E34EFD7F-B426-8346-08FD-629E7BF6DF43}"/>
              </a:ext>
            </a:extLst>
          </p:cNvPr>
          <p:cNvPicPr>
            <a:picLocks noGrp="1" noChangeAspect="1"/>
          </p:cNvPicPr>
          <p:nvPr>
            <p:ph sz="half" idx="2"/>
          </p:nvPr>
        </p:nvPicPr>
        <p:blipFill>
          <a:blip r:embed="rId3"/>
          <a:stretch>
            <a:fillRect/>
          </a:stretch>
        </p:blipFill>
        <p:spPr>
          <a:xfrm>
            <a:off x="4827587" y="3974789"/>
            <a:ext cx="3565525" cy="2651746"/>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6B68DADE-5DB4-8AFA-B137-312A11E7BCDD}"/>
              </a:ext>
            </a:extLst>
          </p:cNvPr>
          <p:cNvSpPr txBox="1"/>
          <p:nvPr/>
        </p:nvSpPr>
        <p:spPr>
          <a:xfrm>
            <a:off x="5588000" y="1991575"/>
            <a:ext cx="2787904" cy="1908215"/>
          </a:xfrm>
          <a:prstGeom prst="rect">
            <a:avLst/>
          </a:prstGeom>
          <a:noFill/>
        </p:spPr>
        <p:txBody>
          <a:bodyPr wrap="square" rtlCol="0">
            <a:spAutoFit/>
          </a:bodyPr>
          <a:lstStyle/>
          <a:p>
            <a:r>
              <a:rPr lang="en-GB" sz="2000" dirty="0"/>
              <a:t>I used this to check for </a:t>
            </a:r>
            <a:r>
              <a:rPr lang="en-US" sz="2000" dirty="0"/>
              <a:t>and list all values in columns (with an object data type) that had </a:t>
            </a:r>
            <a:r>
              <a:rPr lang="en-US" sz="2000" b="1" dirty="0"/>
              <a:t>case inconsistencies</a:t>
            </a:r>
          </a:p>
          <a:p>
            <a:endParaRPr lang="en-GB" dirty="0"/>
          </a:p>
        </p:txBody>
      </p:sp>
      <p:sp>
        <p:nvSpPr>
          <p:cNvPr id="11" name="TextBox 10">
            <a:extLst>
              <a:ext uri="{FF2B5EF4-FFF2-40B4-BE49-F238E27FC236}">
                <a16:creationId xmlns:a16="http://schemas.microsoft.com/office/drawing/2014/main" id="{7C8E5974-7455-D671-68B7-24E40E7B2036}"/>
              </a:ext>
            </a:extLst>
          </p:cNvPr>
          <p:cNvSpPr txBox="1"/>
          <p:nvPr/>
        </p:nvSpPr>
        <p:spPr>
          <a:xfrm>
            <a:off x="355600" y="4953000"/>
            <a:ext cx="4051300" cy="1015663"/>
          </a:xfrm>
          <a:prstGeom prst="rect">
            <a:avLst/>
          </a:prstGeom>
          <a:noFill/>
        </p:spPr>
        <p:txBody>
          <a:bodyPr wrap="square" rtlCol="0">
            <a:spAutoFit/>
          </a:bodyPr>
          <a:lstStyle/>
          <a:p>
            <a:r>
              <a:rPr lang="en-GB" sz="2000" dirty="0"/>
              <a:t>AI Initially gave me one big list with all the possible inconsistencies; I used </a:t>
            </a:r>
            <a:r>
              <a:rPr lang="en-GB" sz="2000" b="1" dirty="0"/>
              <a:t>copilot to sort/group them together.</a:t>
            </a:r>
          </a:p>
        </p:txBody>
      </p:sp>
    </p:spTree>
    <p:extLst>
      <p:ext uri="{BB962C8B-B14F-4D97-AF65-F5344CB8AC3E}">
        <p14:creationId xmlns:p14="http://schemas.microsoft.com/office/powerpoint/2010/main" val="1924597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6F08-E1E8-3779-06D9-4C628CFC850F}"/>
              </a:ext>
            </a:extLst>
          </p:cNvPr>
          <p:cNvSpPr>
            <a:spLocks noGrp="1"/>
          </p:cNvSpPr>
          <p:nvPr>
            <p:ph type="title"/>
          </p:nvPr>
        </p:nvSpPr>
        <p:spPr/>
        <p:txBody>
          <a:bodyPr/>
          <a:lstStyle/>
          <a:p>
            <a:r>
              <a:rPr lang="en-GB" dirty="0"/>
              <a:t>Bonus 1. unnamed Column </a:t>
            </a:r>
          </a:p>
        </p:txBody>
      </p:sp>
      <p:sp>
        <p:nvSpPr>
          <p:cNvPr id="6" name="Content Placeholder 5">
            <a:extLst>
              <a:ext uri="{FF2B5EF4-FFF2-40B4-BE49-F238E27FC236}">
                <a16:creationId xmlns:a16="http://schemas.microsoft.com/office/drawing/2014/main" id="{B0BEC54D-FFA5-D632-026E-2693790D98BA}"/>
              </a:ext>
            </a:extLst>
          </p:cNvPr>
          <p:cNvSpPr>
            <a:spLocks noGrp="1"/>
          </p:cNvSpPr>
          <p:nvPr>
            <p:ph sz="half" idx="1"/>
          </p:nvPr>
        </p:nvSpPr>
        <p:spPr>
          <a:xfrm>
            <a:off x="4073114" y="2084832"/>
            <a:ext cx="3566160" cy="4023360"/>
          </a:xfrm>
        </p:spPr>
        <p:txBody>
          <a:bodyPr>
            <a:normAutofit/>
          </a:bodyPr>
          <a:lstStyle/>
          <a:p>
            <a:r>
              <a:rPr lang="en-GB" dirty="0"/>
              <a:t>The Unnamed column appears to be a </a:t>
            </a:r>
            <a:r>
              <a:rPr lang="en-GB" b="1" dirty="0"/>
              <a:t>number indexing column</a:t>
            </a:r>
            <a:r>
              <a:rPr lang="en-GB" dirty="0"/>
              <a:t>.</a:t>
            </a:r>
          </a:p>
          <a:p>
            <a:r>
              <a:rPr lang="en-GB" dirty="0"/>
              <a:t>At the top of the column, it is </a:t>
            </a:r>
            <a:r>
              <a:rPr lang="en-GB" b="1" dirty="0"/>
              <a:t>equal to the in-built pandas row indexing.</a:t>
            </a:r>
          </a:p>
          <a:p>
            <a:r>
              <a:rPr lang="en-GB" dirty="0"/>
              <a:t>However, at the </a:t>
            </a:r>
            <a:r>
              <a:rPr lang="en-GB" b="1" dirty="0"/>
              <a:t>bottom</a:t>
            </a:r>
            <a:r>
              <a:rPr lang="en-GB" dirty="0"/>
              <a:t> it has changed and </a:t>
            </a:r>
            <a:r>
              <a:rPr lang="en-GB" b="1" dirty="0"/>
              <a:t>doesn’t match?</a:t>
            </a:r>
          </a:p>
          <a:p>
            <a:r>
              <a:rPr lang="en-GB" dirty="0"/>
              <a:t>I opened the csv and checked the numbers; it appears that </a:t>
            </a:r>
            <a:r>
              <a:rPr lang="en-GB" b="1" dirty="0"/>
              <a:t>some increments have been skipped out</a:t>
            </a:r>
            <a:r>
              <a:rPr lang="en-GB" dirty="0"/>
              <a:t>. </a:t>
            </a:r>
          </a:p>
        </p:txBody>
      </p:sp>
      <p:pic>
        <p:nvPicPr>
          <p:cNvPr id="13" name="Content Placeholder 12">
            <a:extLst>
              <a:ext uri="{FF2B5EF4-FFF2-40B4-BE49-F238E27FC236}">
                <a16:creationId xmlns:a16="http://schemas.microsoft.com/office/drawing/2014/main" id="{44E0FF5C-C58A-8BB8-C6E1-B27E05C688BE}"/>
              </a:ext>
            </a:extLst>
          </p:cNvPr>
          <p:cNvPicPr>
            <a:picLocks noGrp="1" noChangeAspect="1"/>
          </p:cNvPicPr>
          <p:nvPr>
            <p:ph sz="half" idx="2"/>
          </p:nvPr>
        </p:nvPicPr>
        <p:blipFill>
          <a:blip r:embed="rId2"/>
          <a:stretch>
            <a:fillRect/>
          </a:stretch>
        </p:blipFill>
        <p:spPr>
          <a:xfrm>
            <a:off x="1039385" y="2085467"/>
            <a:ext cx="2762441" cy="4022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9964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BBCA-43B2-5EEE-0AD6-08F0A715F6C2}"/>
              </a:ext>
            </a:extLst>
          </p:cNvPr>
          <p:cNvSpPr>
            <a:spLocks noGrp="1"/>
          </p:cNvSpPr>
          <p:nvPr>
            <p:ph type="title"/>
          </p:nvPr>
        </p:nvSpPr>
        <p:spPr/>
        <p:txBody>
          <a:bodyPr/>
          <a:lstStyle/>
          <a:p>
            <a:r>
              <a:rPr lang="en-GB" dirty="0"/>
              <a:t>Bonus 2. column names</a:t>
            </a:r>
          </a:p>
        </p:txBody>
      </p:sp>
      <p:pic>
        <p:nvPicPr>
          <p:cNvPr id="6" name="Content Placeholder 5">
            <a:extLst>
              <a:ext uri="{FF2B5EF4-FFF2-40B4-BE49-F238E27FC236}">
                <a16:creationId xmlns:a16="http://schemas.microsoft.com/office/drawing/2014/main" id="{A4DA8270-E5B8-20CD-6C75-AECBAB229858}"/>
              </a:ext>
            </a:extLst>
          </p:cNvPr>
          <p:cNvPicPr>
            <a:picLocks noGrp="1" noChangeAspect="1"/>
          </p:cNvPicPr>
          <p:nvPr>
            <p:ph sz="half" idx="1"/>
          </p:nvPr>
        </p:nvPicPr>
        <p:blipFill>
          <a:blip r:embed="rId2"/>
          <a:stretch>
            <a:fillRect/>
          </a:stretch>
        </p:blipFill>
        <p:spPr>
          <a:xfrm>
            <a:off x="1054540" y="2084832"/>
            <a:ext cx="3142823" cy="4223893"/>
          </a:xfrm>
          <a:prstGeom prst="rect">
            <a:avLst/>
          </a:prstGeom>
          <a:ln>
            <a:noFill/>
          </a:ln>
          <a:effectLst>
            <a:outerShdw blurRad="190500" algn="tl" rotWithShape="0">
              <a:srgbClr val="000000">
                <a:alpha val="70000"/>
              </a:srgbClr>
            </a:outerShdw>
          </a:effectLst>
        </p:spPr>
      </p:pic>
      <p:sp>
        <p:nvSpPr>
          <p:cNvPr id="4" name="Content Placeholder 3">
            <a:extLst>
              <a:ext uri="{FF2B5EF4-FFF2-40B4-BE49-F238E27FC236}">
                <a16:creationId xmlns:a16="http://schemas.microsoft.com/office/drawing/2014/main" id="{88DFF030-4C13-4600-4C6F-B62149D7F638}"/>
              </a:ext>
            </a:extLst>
          </p:cNvPr>
          <p:cNvSpPr>
            <a:spLocks noGrp="1"/>
          </p:cNvSpPr>
          <p:nvPr>
            <p:ph sz="half" idx="2"/>
          </p:nvPr>
        </p:nvSpPr>
        <p:spPr/>
        <p:txBody>
          <a:bodyPr/>
          <a:lstStyle/>
          <a:p>
            <a:r>
              <a:rPr lang="en-GB" dirty="0"/>
              <a:t>I also noticed that the column names use </a:t>
            </a:r>
            <a:r>
              <a:rPr lang="en-GB" b="1" dirty="0"/>
              <a:t>different cases</a:t>
            </a:r>
            <a:r>
              <a:rPr lang="en-GB" dirty="0"/>
              <a:t>, be it Camel, Pascal, or Snake Case.</a:t>
            </a:r>
          </a:p>
          <a:p>
            <a:r>
              <a:rPr lang="en-GB" dirty="0"/>
              <a:t>Since column names are case sensitive in pandas, it’s probably a good idea to have them all uniform.</a:t>
            </a:r>
          </a:p>
          <a:p>
            <a:endParaRPr lang="en-GB" dirty="0"/>
          </a:p>
        </p:txBody>
      </p:sp>
    </p:spTree>
    <p:extLst>
      <p:ext uri="{BB962C8B-B14F-4D97-AF65-F5344CB8AC3E}">
        <p14:creationId xmlns:p14="http://schemas.microsoft.com/office/powerpoint/2010/main" val="380726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30" name="Straight Connector 29">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EEE4E-FF2C-C70A-B42C-EAF67E71F9BF}"/>
              </a:ext>
            </a:extLst>
          </p:cNvPr>
          <p:cNvSpPr>
            <a:spLocks noGrp="1"/>
          </p:cNvSpPr>
          <p:nvPr>
            <p:ph type="title"/>
          </p:nvPr>
        </p:nvSpPr>
        <p:spPr>
          <a:xfrm>
            <a:off x="475706" y="640080"/>
            <a:ext cx="5030863" cy="3034857"/>
          </a:xfrm>
        </p:spPr>
        <p:txBody>
          <a:bodyPr vert="horz" lIns="91440" tIns="45720" rIns="91440" bIns="45720" rtlCol="0" anchor="b">
            <a:normAutofit/>
          </a:bodyPr>
          <a:lstStyle/>
          <a:p>
            <a:pPr algn="r"/>
            <a:r>
              <a:rPr lang="en-US" sz="5000" kern="1200" cap="all" spc="200" baseline="0" dirty="0">
                <a:solidFill>
                  <a:srgbClr val="FFFFFF"/>
                </a:solidFill>
                <a:latin typeface="+mj-lt"/>
                <a:ea typeface="+mj-ea"/>
                <a:cs typeface="+mj-cs"/>
              </a:rPr>
              <a:t> Cleaning code</a:t>
            </a:r>
          </a:p>
        </p:txBody>
      </p:sp>
      <p:cxnSp>
        <p:nvCxnSpPr>
          <p:cNvPr id="36" name="Straight Connector 35">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3" name="Graphic 22" descr="Mop and bucket">
            <a:extLst>
              <a:ext uri="{FF2B5EF4-FFF2-40B4-BE49-F238E27FC236}">
                <a16:creationId xmlns:a16="http://schemas.microsoft.com/office/drawing/2014/main" id="{405112F0-B391-6422-3D75-1F641C16AD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1290194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B534-9B9A-EEE6-06B3-460DE627481E}"/>
              </a:ext>
            </a:extLst>
          </p:cNvPr>
          <p:cNvSpPr>
            <a:spLocks noGrp="1"/>
          </p:cNvSpPr>
          <p:nvPr>
            <p:ph type="title"/>
          </p:nvPr>
        </p:nvSpPr>
        <p:spPr/>
        <p:txBody>
          <a:bodyPr/>
          <a:lstStyle/>
          <a:p>
            <a:r>
              <a:rPr lang="en-GB" dirty="0"/>
              <a:t>1. Removing Null values</a:t>
            </a:r>
          </a:p>
        </p:txBody>
      </p:sp>
      <p:pic>
        <p:nvPicPr>
          <p:cNvPr id="5" name="Content Placeholder 4">
            <a:extLst>
              <a:ext uri="{FF2B5EF4-FFF2-40B4-BE49-F238E27FC236}">
                <a16:creationId xmlns:a16="http://schemas.microsoft.com/office/drawing/2014/main" id="{70CBE843-1FC2-DED3-5D93-4F3F41F4544A}"/>
              </a:ext>
            </a:extLst>
          </p:cNvPr>
          <p:cNvPicPr>
            <a:picLocks noGrp="1" noChangeAspect="1"/>
          </p:cNvPicPr>
          <p:nvPr>
            <p:ph idx="1"/>
          </p:nvPr>
        </p:nvPicPr>
        <p:blipFill>
          <a:blip r:embed="rId2"/>
          <a:stretch>
            <a:fillRect/>
          </a:stretch>
        </p:blipFill>
        <p:spPr>
          <a:xfrm>
            <a:off x="368299" y="1905127"/>
            <a:ext cx="5353009" cy="436765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0A2C2107-1D9D-BD35-BDDE-5108B8DB3928}"/>
              </a:ext>
            </a:extLst>
          </p:cNvPr>
          <p:cNvSpPr txBox="1"/>
          <p:nvPr/>
        </p:nvSpPr>
        <p:spPr>
          <a:xfrm>
            <a:off x="5867400" y="1907159"/>
            <a:ext cx="3149600" cy="5232202"/>
          </a:xfrm>
          <a:prstGeom prst="rect">
            <a:avLst/>
          </a:prstGeom>
          <a:noFill/>
        </p:spPr>
        <p:txBody>
          <a:bodyPr wrap="square" rtlCol="0">
            <a:spAutoFit/>
          </a:bodyPr>
          <a:lstStyle/>
          <a:p>
            <a:r>
              <a:rPr lang="en-GB" sz="2000" dirty="0"/>
              <a:t>I </a:t>
            </a:r>
            <a:r>
              <a:rPr lang="en-GB" sz="2000" b="1" dirty="0"/>
              <a:t>removed all rows that didn’t have ‘Engine’ values </a:t>
            </a:r>
            <a:r>
              <a:rPr lang="en-GB" sz="2000" dirty="0"/>
              <a:t>(due to importance of the information according to AI and Google).</a:t>
            </a:r>
          </a:p>
          <a:p>
            <a:endParaRPr lang="en-GB" sz="2000" dirty="0"/>
          </a:p>
          <a:p>
            <a:r>
              <a:rPr lang="en-GB" sz="2000" dirty="0"/>
              <a:t>I also </a:t>
            </a:r>
            <a:r>
              <a:rPr lang="en-GB" sz="2000" b="1" dirty="0"/>
              <a:t>removed any rows that had 2 or more missing values </a:t>
            </a:r>
            <a:r>
              <a:rPr lang="en-GB" sz="2000" dirty="0"/>
              <a:t>not including </a:t>
            </a:r>
            <a:r>
              <a:rPr lang="en-US" sz="2000" dirty="0"/>
              <a:t>'Previous Owners' and 'Service history’ columns (due to there high percentage of null values and lack of</a:t>
            </a:r>
            <a:r>
              <a:rPr lang="en-GB" sz="2000" dirty="0"/>
              <a:t> importance</a:t>
            </a:r>
            <a:r>
              <a:rPr lang="en-US" sz="2000" dirty="0"/>
              <a:t>)</a:t>
            </a:r>
          </a:p>
          <a:p>
            <a:br>
              <a:rPr lang="en-US" dirty="0"/>
            </a:br>
            <a:endParaRPr lang="en-US" dirty="0"/>
          </a:p>
          <a:p>
            <a:endParaRPr lang="en-GB" dirty="0"/>
          </a:p>
        </p:txBody>
      </p:sp>
    </p:spTree>
    <p:extLst>
      <p:ext uri="{BB962C8B-B14F-4D97-AF65-F5344CB8AC3E}">
        <p14:creationId xmlns:p14="http://schemas.microsoft.com/office/powerpoint/2010/main" val="3747141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344A-EA91-E6C9-541A-B21E3268F392}"/>
              </a:ext>
            </a:extLst>
          </p:cNvPr>
          <p:cNvSpPr>
            <a:spLocks noGrp="1"/>
          </p:cNvSpPr>
          <p:nvPr>
            <p:ph type="title"/>
          </p:nvPr>
        </p:nvSpPr>
        <p:spPr>
          <a:xfrm>
            <a:off x="768096" y="711200"/>
            <a:ext cx="7290054" cy="1104900"/>
          </a:xfrm>
        </p:spPr>
        <p:txBody>
          <a:bodyPr/>
          <a:lstStyle/>
          <a:p>
            <a:r>
              <a:rPr lang="en-GB" dirty="0"/>
              <a:t>Wrong title?</a:t>
            </a:r>
          </a:p>
        </p:txBody>
      </p:sp>
      <p:sp>
        <p:nvSpPr>
          <p:cNvPr id="3" name="Content Placeholder 2">
            <a:extLst>
              <a:ext uri="{FF2B5EF4-FFF2-40B4-BE49-F238E27FC236}">
                <a16:creationId xmlns:a16="http://schemas.microsoft.com/office/drawing/2014/main" id="{EE517EFB-09EA-7B36-DDF2-2C719AFE966A}"/>
              </a:ext>
            </a:extLst>
          </p:cNvPr>
          <p:cNvSpPr>
            <a:spLocks noGrp="1"/>
          </p:cNvSpPr>
          <p:nvPr>
            <p:ph idx="1"/>
          </p:nvPr>
        </p:nvSpPr>
        <p:spPr>
          <a:xfrm>
            <a:off x="635000" y="1816100"/>
            <a:ext cx="7740904" cy="4838700"/>
          </a:xfrm>
        </p:spPr>
        <p:txBody>
          <a:bodyPr>
            <a:normAutofit fontScale="92500"/>
          </a:bodyPr>
          <a:lstStyle/>
          <a:p>
            <a:r>
              <a:rPr lang="en-US" dirty="0"/>
              <a:t>I noticed that the title of the challenge document refers to an ‘AI Churn Model Challenge’, while the file name is ‘</a:t>
            </a:r>
            <a:r>
              <a:rPr lang="en-GB" dirty="0"/>
              <a:t>python-snowflake-data-engineering-challenge-v0.1.pdf</a:t>
            </a:r>
            <a:r>
              <a:rPr lang="en-US" dirty="0"/>
              <a:t>’ and the main body focuses on a data quality pipeline.</a:t>
            </a:r>
          </a:p>
          <a:p>
            <a:r>
              <a:rPr lang="en-US" dirty="0"/>
              <a:t>My first thought were that you wanted me to create a churn prediction model without </a:t>
            </a:r>
            <a:r>
              <a:rPr lang="en-GB" dirty="0"/>
              <a:t>explicitly telling me. However, after considering that this is a data engineering apprenticeship and uploading the data set, task objectives/overview, and expected completion time to ChatGPT, the most possible reason for this is to test my attention to detail.</a:t>
            </a:r>
          </a:p>
          <a:p>
            <a:endParaRPr lang="en-GB" dirty="0"/>
          </a:p>
          <a:p>
            <a:pPr marL="0" indent="0">
              <a:buNone/>
            </a:pPr>
            <a:r>
              <a:rPr lang="en-US" dirty="0"/>
              <a:t>ChatGPT problem diagnoses: </a:t>
            </a:r>
          </a:p>
          <a:p>
            <a:pPr marL="0" indent="0">
              <a:buNone/>
            </a:pPr>
            <a:r>
              <a:rPr lang="en-US" dirty="0"/>
              <a:t>This dataset only contains </a:t>
            </a:r>
            <a:r>
              <a:rPr lang="en-US" b="1" dirty="0"/>
              <a:t>car listings</a:t>
            </a:r>
            <a:r>
              <a:rPr lang="en-US" dirty="0"/>
              <a:t>, not </a:t>
            </a:r>
            <a:r>
              <a:rPr lang="en-US" b="1" dirty="0"/>
              <a:t>user behavior over time</a:t>
            </a:r>
            <a:r>
              <a:rPr lang="en-US" dirty="0"/>
              <a:t>, so you’d need to </a:t>
            </a:r>
            <a:r>
              <a:rPr lang="en-US" b="1" dirty="0"/>
              <a:t>join this data with user interaction logs</a:t>
            </a:r>
            <a:r>
              <a:rPr lang="en-US" dirty="0"/>
              <a:t> to train a true churn model. </a:t>
            </a:r>
            <a:endParaRPr lang="en-GB" dirty="0"/>
          </a:p>
          <a:p>
            <a:pPr marL="0" indent="0">
              <a:buNone/>
            </a:pPr>
            <a:r>
              <a:rPr lang="en-US" dirty="0"/>
              <a:t>I used AI to produce a professional title after prompting it with key words to include and ended up with </a:t>
            </a:r>
            <a:r>
              <a:rPr lang="en-US" b="1" dirty="0"/>
              <a:t>ETL Data Pipeline with Python &amp; Snowflake</a:t>
            </a:r>
            <a:r>
              <a:rPr lang="en-GB" b="1" dirty="0"/>
              <a:t>. </a:t>
            </a:r>
            <a:endParaRPr lang="en-US" dirty="0"/>
          </a:p>
          <a:p>
            <a:pPr marL="0" indent="0">
              <a:buNone/>
            </a:pPr>
            <a:endParaRPr lang="en-GB" dirty="0"/>
          </a:p>
        </p:txBody>
      </p:sp>
    </p:spTree>
    <p:extLst>
      <p:ext uri="{BB962C8B-B14F-4D97-AF65-F5344CB8AC3E}">
        <p14:creationId xmlns:p14="http://schemas.microsoft.com/office/powerpoint/2010/main" val="890318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A711-8623-7317-1990-334727256952}"/>
              </a:ext>
            </a:extLst>
          </p:cNvPr>
          <p:cNvSpPr>
            <a:spLocks noGrp="1"/>
          </p:cNvSpPr>
          <p:nvPr>
            <p:ph type="title"/>
          </p:nvPr>
        </p:nvSpPr>
        <p:spPr/>
        <p:txBody>
          <a:bodyPr/>
          <a:lstStyle/>
          <a:p>
            <a:r>
              <a:rPr lang="en-GB" dirty="0"/>
              <a:t>2. Removing outliers</a:t>
            </a:r>
          </a:p>
        </p:txBody>
      </p:sp>
      <p:pic>
        <p:nvPicPr>
          <p:cNvPr id="5" name="Content Placeholder 4">
            <a:extLst>
              <a:ext uri="{FF2B5EF4-FFF2-40B4-BE49-F238E27FC236}">
                <a16:creationId xmlns:a16="http://schemas.microsoft.com/office/drawing/2014/main" id="{5F196188-6F59-0591-4868-0BFEAB7469A8}"/>
              </a:ext>
            </a:extLst>
          </p:cNvPr>
          <p:cNvPicPr>
            <a:picLocks noGrp="1" noChangeAspect="1"/>
          </p:cNvPicPr>
          <p:nvPr>
            <p:ph idx="1"/>
          </p:nvPr>
        </p:nvPicPr>
        <p:blipFill>
          <a:blip r:embed="rId2"/>
          <a:stretch>
            <a:fillRect/>
          </a:stretch>
        </p:blipFill>
        <p:spPr>
          <a:xfrm>
            <a:off x="1085850" y="1857071"/>
            <a:ext cx="3724771" cy="492457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2ACB64B8-830E-22B7-1C99-876E383629E8}"/>
              </a:ext>
            </a:extLst>
          </p:cNvPr>
          <p:cNvSpPr txBox="1"/>
          <p:nvPr/>
        </p:nvSpPr>
        <p:spPr>
          <a:xfrm>
            <a:off x="5226304" y="2075003"/>
            <a:ext cx="3149600" cy="2862322"/>
          </a:xfrm>
          <a:prstGeom prst="rect">
            <a:avLst/>
          </a:prstGeom>
          <a:noFill/>
        </p:spPr>
        <p:txBody>
          <a:bodyPr wrap="square" rtlCol="0">
            <a:spAutoFit/>
          </a:bodyPr>
          <a:lstStyle/>
          <a:p>
            <a:r>
              <a:rPr lang="en-GB" dirty="0"/>
              <a:t>I used the same method for searching for outliers earlier.</a:t>
            </a:r>
          </a:p>
          <a:p>
            <a:endParaRPr lang="en-GB" dirty="0"/>
          </a:p>
          <a:p>
            <a:r>
              <a:rPr lang="en-GB" dirty="0"/>
              <a:t>The only difference was that I </a:t>
            </a:r>
            <a:r>
              <a:rPr lang="en-GB" b="1" dirty="0"/>
              <a:t>removed all outliers strictly in ‘int64’ type columns.</a:t>
            </a:r>
          </a:p>
          <a:p>
            <a:endParaRPr lang="en-GB" dirty="0"/>
          </a:p>
          <a:p>
            <a:r>
              <a:rPr lang="en-GB" dirty="0"/>
              <a:t>This was </a:t>
            </a:r>
            <a:r>
              <a:rPr lang="en-GB" b="1" dirty="0"/>
              <a:t>to avoid any errors </a:t>
            </a:r>
            <a:r>
              <a:rPr lang="en-GB" dirty="0"/>
              <a:t>or conflicts when filtering using the IQR method.</a:t>
            </a:r>
          </a:p>
        </p:txBody>
      </p:sp>
    </p:spTree>
    <p:extLst>
      <p:ext uri="{BB962C8B-B14F-4D97-AF65-F5344CB8AC3E}">
        <p14:creationId xmlns:p14="http://schemas.microsoft.com/office/powerpoint/2010/main" val="1879798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E35-CB26-103B-2A75-95D77253130E}"/>
              </a:ext>
            </a:extLst>
          </p:cNvPr>
          <p:cNvSpPr>
            <a:spLocks noGrp="1"/>
          </p:cNvSpPr>
          <p:nvPr>
            <p:ph type="title"/>
          </p:nvPr>
        </p:nvSpPr>
        <p:spPr>
          <a:xfrm>
            <a:off x="768096" y="585216"/>
            <a:ext cx="7474204" cy="1499616"/>
          </a:xfrm>
        </p:spPr>
        <p:txBody>
          <a:bodyPr/>
          <a:lstStyle/>
          <a:p>
            <a:r>
              <a:rPr lang="en-GB" dirty="0"/>
              <a:t>3. Resolving Inconsistent categories</a:t>
            </a:r>
          </a:p>
        </p:txBody>
      </p:sp>
      <p:sp>
        <p:nvSpPr>
          <p:cNvPr id="6" name="TextBox 5">
            <a:extLst>
              <a:ext uri="{FF2B5EF4-FFF2-40B4-BE49-F238E27FC236}">
                <a16:creationId xmlns:a16="http://schemas.microsoft.com/office/drawing/2014/main" id="{3B28E357-AC0C-01C9-274B-C9BD82F9168A}"/>
              </a:ext>
            </a:extLst>
          </p:cNvPr>
          <p:cNvSpPr txBox="1"/>
          <p:nvPr/>
        </p:nvSpPr>
        <p:spPr>
          <a:xfrm>
            <a:off x="1032236" y="5742138"/>
            <a:ext cx="7079528" cy="707886"/>
          </a:xfrm>
          <a:prstGeom prst="rect">
            <a:avLst/>
          </a:prstGeom>
          <a:noFill/>
        </p:spPr>
        <p:txBody>
          <a:bodyPr wrap="square" rtlCol="0">
            <a:spAutoFit/>
          </a:bodyPr>
          <a:lstStyle/>
          <a:p>
            <a:r>
              <a:rPr lang="en-GB" sz="2000" dirty="0"/>
              <a:t>For each object type column, I </a:t>
            </a:r>
            <a:r>
              <a:rPr lang="en-GB" sz="2000" b="1" dirty="0"/>
              <a:t>converted all the values to lower-case and stripped any trailing blank spaces </a:t>
            </a:r>
          </a:p>
        </p:txBody>
      </p:sp>
      <p:pic>
        <p:nvPicPr>
          <p:cNvPr id="14" name="Picture 13">
            <a:extLst>
              <a:ext uri="{FF2B5EF4-FFF2-40B4-BE49-F238E27FC236}">
                <a16:creationId xmlns:a16="http://schemas.microsoft.com/office/drawing/2014/main" id="{D4193621-182D-A976-EB68-A88AC93DDE1B}"/>
              </a:ext>
            </a:extLst>
          </p:cNvPr>
          <p:cNvPicPr>
            <a:picLocks noChangeAspect="1"/>
          </p:cNvPicPr>
          <p:nvPr/>
        </p:nvPicPr>
        <p:blipFill>
          <a:blip r:embed="rId2"/>
          <a:srcRect l="2174"/>
          <a:stretch>
            <a:fillRect/>
          </a:stretch>
        </p:blipFill>
        <p:spPr>
          <a:xfrm>
            <a:off x="1032236" y="1905910"/>
            <a:ext cx="7079528" cy="36526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3790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CFE1-58AA-B038-192F-732A4928E5AC}"/>
              </a:ext>
            </a:extLst>
          </p:cNvPr>
          <p:cNvSpPr>
            <a:spLocks noGrp="1"/>
          </p:cNvSpPr>
          <p:nvPr>
            <p:ph type="title"/>
          </p:nvPr>
        </p:nvSpPr>
        <p:spPr/>
        <p:txBody>
          <a:bodyPr/>
          <a:lstStyle/>
          <a:p>
            <a:r>
              <a:rPr lang="en-GB" dirty="0"/>
              <a:t>4. Reforming Unnamed column</a:t>
            </a:r>
          </a:p>
        </p:txBody>
      </p:sp>
      <p:pic>
        <p:nvPicPr>
          <p:cNvPr id="5" name="Content Placeholder 4">
            <a:extLst>
              <a:ext uri="{FF2B5EF4-FFF2-40B4-BE49-F238E27FC236}">
                <a16:creationId xmlns:a16="http://schemas.microsoft.com/office/drawing/2014/main" id="{6B841A8D-A5CC-A91F-C652-34BB3F6C2DFC}"/>
              </a:ext>
            </a:extLst>
          </p:cNvPr>
          <p:cNvPicPr>
            <a:picLocks noGrp="1" noChangeAspect="1"/>
          </p:cNvPicPr>
          <p:nvPr>
            <p:ph idx="1"/>
          </p:nvPr>
        </p:nvPicPr>
        <p:blipFill>
          <a:blip r:embed="rId2"/>
          <a:stretch>
            <a:fillRect/>
          </a:stretch>
        </p:blipFill>
        <p:spPr>
          <a:xfrm>
            <a:off x="1085850" y="2084832"/>
            <a:ext cx="4314638" cy="429056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5CB66E5A-52D6-3313-169F-7EF7DF279BC7}"/>
              </a:ext>
            </a:extLst>
          </p:cNvPr>
          <p:cNvSpPr txBox="1"/>
          <p:nvPr/>
        </p:nvSpPr>
        <p:spPr>
          <a:xfrm>
            <a:off x="5757402" y="2084832"/>
            <a:ext cx="2300748" cy="3139321"/>
          </a:xfrm>
          <a:prstGeom prst="rect">
            <a:avLst/>
          </a:prstGeom>
          <a:noFill/>
        </p:spPr>
        <p:txBody>
          <a:bodyPr wrap="square" rtlCol="0">
            <a:spAutoFit/>
          </a:bodyPr>
          <a:lstStyle/>
          <a:p>
            <a:r>
              <a:rPr lang="en-GB" dirty="0"/>
              <a:t>I Changed the column name to </a:t>
            </a:r>
            <a:r>
              <a:rPr lang="en-GB" b="1" dirty="0"/>
              <a:t>‘</a:t>
            </a:r>
            <a:r>
              <a:rPr lang="en-GB" b="1" dirty="0" err="1"/>
              <a:t>Entry_Number</a:t>
            </a:r>
            <a:r>
              <a:rPr lang="en-GB" b="1" dirty="0"/>
              <a:t>’ </a:t>
            </a:r>
            <a:r>
              <a:rPr lang="en-GB" dirty="0"/>
              <a:t>and asked </a:t>
            </a:r>
            <a:r>
              <a:rPr lang="en-GB" b="1" dirty="0"/>
              <a:t>Copilot</a:t>
            </a:r>
            <a:r>
              <a:rPr lang="en-GB" dirty="0"/>
              <a:t> to </a:t>
            </a:r>
            <a:r>
              <a:rPr lang="en-GB" b="1" dirty="0"/>
              <a:t>match</a:t>
            </a:r>
            <a:r>
              <a:rPr lang="en-GB" dirty="0"/>
              <a:t> the entry number </a:t>
            </a:r>
            <a:r>
              <a:rPr lang="en-GB" b="1" dirty="0"/>
              <a:t>indexing</a:t>
            </a:r>
            <a:r>
              <a:rPr lang="en-GB" dirty="0"/>
              <a:t> with the existing </a:t>
            </a:r>
            <a:r>
              <a:rPr lang="en-GB" b="1" dirty="0" err="1"/>
              <a:t>Dataframe’s</a:t>
            </a:r>
            <a:r>
              <a:rPr lang="en-GB" b="1" dirty="0"/>
              <a:t> indexing +1</a:t>
            </a:r>
            <a:r>
              <a:rPr lang="en-GB" dirty="0"/>
              <a:t> (so that the first entry is numbered 1 rather than 0).</a:t>
            </a:r>
          </a:p>
        </p:txBody>
      </p:sp>
    </p:spTree>
    <p:extLst>
      <p:ext uri="{BB962C8B-B14F-4D97-AF65-F5344CB8AC3E}">
        <p14:creationId xmlns:p14="http://schemas.microsoft.com/office/powerpoint/2010/main" val="2208671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A99D2-FB01-913A-FA13-D5DCBDE54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DA10A-29F5-078A-D510-FF56604B608E}"/>
              </a:ext>
            </a:extLst>
          </p:cNvPr>
          <p:cNvSpPr>
            <a:spLocks noGrp="1"/>
          </p:cNvSpPr>
          <p:nvPr>
            <p:ph type="title"/>
          </p:nvPr>
        </p:nvSpPr>
        <p:spPr/>
        <p:txBody>
          <a:bodyPr/>
          <a:lstStyle/>
          <a:p>
            <a:r>
              <a:rPr lang="en-GB" dirty="0"/>
              <a:t>5. Reformatting column names</a:t>
            </a:r>
          </a:p>
        </p:txBody>
      </p:sp>
      <p:pic>
        <p:nvPicPr>
          <p:cNvPr id="5" name="Content Placeholder 4">
            <a:extLst>
              <a:ext uri="{FF2B5EF4-FFF2-40B4-BE49-F238E27FC236}">
                <a16:creationId xmlns:a16="http://schemas.microsoft.com/office/drawing/2014/main" id="{6CAD540A-9F22-778A-37C4-D0890F1D87FC}"/>
              </a:ext>
            </a:extLst>
          </p:cNvPr>
          <p:cNvPicPr>
            <a:picLocks noGrp="1" noChangeAspect="1"/>
          </p:cNvPicPr>
          <p:nvPr>
            <p:ph idx="1"/>
          </p:nvPr>
        </p:nvPicPr>
        <p:blipFill>
          <a:blip r:embed="rId2"/>
          <a:stretch>
            <a:fillRect/>
          </a:stretch>
        </p:blipFill>
        <p:spPr>
          <a:xfrm>
            <a:off x="901426" y="1969609"/>
            <a:ext cx="3911874" cy="4480976"/>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90F4DBF4-3A42-C0D9-A1A6-DC7C29C8BCAA}"/>
              </a:ext>
            </a:extLst>
          </p:cNvPr>
          <p:cNvSpPr txBox="1"/>
          <p:nvPr/>
        </p:nvSpPr>
        <p:spPr>
          <a:xfrm>
            <a:off x="5194300" y="1969609"/>
            <a:ext cx="2095500" cy="4247317"/>
          </a:xfrm>
          <a:prstGeom prst="rect">
            <a:avLst/>
          </a:prstGeom>
          <a:noFill/>
        </p:spPr>
        <p:txBody>
          <a:bodyPr wrap="square" rtlCol="0">
            <a:spAutoFit/>
          </a:bodyPr>
          <a:lstStyle/>
          <a:p>
            <a:r>
              <a:rPr lang="en-GB" dirty="0"/>
              <a:t>How I formatted the names:</a:t>
            </a:r>
          </a:p>
          <a:p>
            <a:endParaRPr lang="en-GB" b="1" dirty="0"/>
          </a:p>
          <a:p>
            <a:r>
              <a:rPr lang="en-GB" dirty="0"/>
              <a:t>- I </a:t>
            </a:r>
            <a:r>
              <a:rPr lang="en-GB" b="1" dirty="0"/>
              <a:t>stripped</a:t>
            </a:r>
            <a:r>
              <a:rPr lang="en-GB" dirty="0"/>
              <a:t> any </a:t>
            </a:r>
            <a:r>
              <a:rPr lang="en-GB" b="1" dirty="0"/>
              <a:t>trailing</a:t>
            </a:r>
            <a:r>
              <a:rPr lang="en-GB" dirty="0"/>
              <a:t> </a:t>
            </a:r>
            <a:r>
              <a:rPr lang="en-GB" b="1" dirty="0"/>
              <a:t>blank spaces</a:t>
            </a:r>
            <a:endParaRPr lang="en-GB" dirty="0"/>
          </a:p>
          <a:p>
            <a:endParaRPr lang="en-GB" dirty="0"/>
          </a:p>
          <a:p>
            <a:r>
              <a:rPr lang="en-GB" dirty="0"/>
              <a:t>- </a:t>
            </a:r>
            <a:r>
              <a:rPr lang="en-GB" b="1" dirty="0"/>
              <a:t>Replaced</a:t>
            </a:r>
            <a:r>
              <a:rPr lang="en-GB" dirty="0"/>
              <a:t> the </a:t>
            </a:r>
            <a:r>
              <a:rPr lang="en-GB" b="1" dirty="0"/>
              <a:t>spaces</a:t>
            </a:r>
            <a:r>
              <a:rPr lang="en-GB" dirty="0"/>
              <a:t> between words </a:t>
            </a:r>
            <a:r>
              <a:rPr lang="en-GB" b="1" dirty="0"/>
              <a:t>with</a:t>
            </a:r>
            <a:r>
              <a:rPr lang="en-GB" dirty="0"/>
              <a:t> </a:t>
            </a:r>
            <a:r>
              <a:rPr lang="en-GB" b="1" dirty="0"/>
              <a:t>underscores</a:t>
            </a:r>
            <a:endParaRPr lang="en-GB" dirty="0"/>
          </a:p>
          <a:p>
            <a:endParaRPr lang="en-GB" dirty="0"/>
          </a:p>
          <a:p>
            <a:r>
              <a:rPr lang="en-GB" dirty="0"/>
              <a:t>- </a:t>
            </a:r>
            <a:r>
              <a:rPr lang="en-GB" b="1" dirty="0"/>
              <a:t>Replaced </a:t>
            </a:r>
            <a:r>
              <a:rPr lang="en-GB" dirty="0"/>
              <a:t>the</a:t>
            </a:r>
            <a:r>
              <a:rPr lang="en-GB" b="1" dirty="0"/>
              <a:t> first letter </a:t>
            </a:r>
            <a:r>
              <a:rPr lang="en-GB" dirty="0"/>
              <a:t>of each word </a:t>
            </a:r>
            <a:r>
              <a:rPr lang="en-GB" b="1" dirty="0"/>
              <a:t>with</a:t>
            </a:r>
            <a:r>
              <a:rPr lang="en-GB" dirty="0"/>
              <a:t> </a:t>
            </a:r>
            <a:r>
              <a:rPr lang="en-GB" b="1" dirty="0"/>
              <a:t>uppercase</a:t>
            </a:r>
            <a:r>
              <a:rPr lang="en-GB" dirty="0"/>
              <a:t> </a:t>
            </a:r>
          </a:p>
        </p:txBody>
      </p:sp>
    </p:spTree>
    <p:extLst>
      <p:ext uri="{BB962C8B-B14F-4D97-AF65-F5344CB8AC3E}">
        <p14:creationId xmlns:p14="http://schemas.microsoft.com/office/powerpoint/2010/main" val="245228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30" name="Straight Connector 29">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CB3D0-86B6-7433-2DA1-997B525082D1}"/>
              </a:ext>
            </a:extLst>
          </p:cNvPr>
          <p:cNvSpPr>
            <a:spLocks noGrp="1"/>
          </p:cNvSpPr>
          <p:nvPr>
            <p:ph type="title"/>
          </p:nvPr>
        </p:nvSpPr>
        <p:spPr>
          <a:xfrm>
            <a:off x="475706" y="640080"/>
            <a:ext cx="5030863" cy="3034857"/>
          </a:xfrm>
        </p:spPr>
        <p:txBody>
          <a:bodyPr vert="horz" lIns="91440" tIns="45720" rIns="91440" bIns="45720" rtlCol="0" anchor="b">
            <a:normAutofit/>
          </a:bodyPr>
          <a:lstStyle/>
          <a:p>
            <a:pPr algn="r"/>
            <a:r>
              <a:rPr lang="en-US" sz="5000" kern="1200" cap="all" spc="200" baseline="0" dirty="0">
                <a:solidFill>
                  <a:srgbClr val="FFFFFF"/>
                </a:solidFill>
                <a:latin typeface="+mj-lt"/>
                <a:ea typeface="+mj-ea"/>
                <a:cs typeface="+mj-cs"/>
              </a:rPr>
              <a:t> Before vs After screenshots</a:t>
            </a:r>
          </a:p>
        </p:txBody>
      </p:sp>
      <p:cxnSp>
        <p:nvCxnSpPr>
          <p:cNvPr id="36" name="Straight Connector 35">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3" name="Graphic 22" descr="Camera">
            <a:extLst>
              <a:ext uri="{FF2B5EF4-FFF2-40B4-BE49-F238E27FC236}">
                <a16:creationId xmlns:a16="http://schemas.microsoft.com/office/drawing/2014/main" id="{15872083-7692-81B3-80AA-922D99F527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1096191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901B-ABF7-94D4-1D39-705948A8AB0E}"/>
              </a:ext>
            </a:extLst>
          </p:cNvPr>
          <p:cNvSpPr>
            <a:spLocks noGrp="1"/>
          </p:cNvSpPr>
          <p:nvPr>
            <p:ph type="title"/>
          </p:nvPr>
        </p:nvSpPr>
        <p:spPr/>
        <p:txBody>
          <a:bodyPr/>
          <a:lstStyle/>
          <a:p>
            <a:r>
              <a:rPr lang="en-GB" dirty="0"/>
              <a:t>Null values</a:t>
            </a:r>
          </a:p>
        </p:txBody>
      </p:sp>
      <p:sp>
        <p:nvSpPr>
          <p:cNvPr id="3" name="Text Placeholder 2">
            <a:extLst>
              <a:ext uri="{FF2B5EF4-FFF2-40B4-BE49-F238E27FC236}">
                <a16:creationId xmlns:a16="http://schemas.microsoft.com/office/drawing/2014/main" id="{69D87AB9-1C3C-799C-5073-E8C4B7640E18}"/>
              </a:ext>
            </a:extLst>
          </p:cNvPr>
          <p:cNvSpPr>
            <a:spLocks noGrp="1"/>
          </p:cNvSpPr>
          <p:nvPr>
            <p:ph type="body" idx="1"/>
          </p:nvPr>
        </p:nvSpPr>
        <p:spPr/>
        <p:txBody>
          <a:bodyPr/>
          <a:lstStyle/>
          <a:p>
            <a:r>
              <a:rPr lang="en-GB" dirty="0"/>
              <a:t>Before</a:t>
            </a:r>
          </a:p>
        </p:txBody>
      </p:sp>
      <p:pic>
        <p:nvPicPr>
          <p:cNvPr id="8" name="Content Placeholder 7">
            <a:extLst>
              <a:ext uri="{FF2B5EF4-FFF2-40B4-BE49-F238E27FC236}">
                <a16:creationId xmlns:a16="http://schemas.microsoft.com/office/drawing/2014/main" id="{E9606AA6-E8A9-01A8-617D-07201AF9179A}"/>
              </a:ext>
            </a:extLst>
          </p:cNvPr>
          <p:cNvPicPr>
            <a:picLocks noGrp="1" noChangeAspect="1"/>
          </p:cNvPicPr>
          <p:nvPr>
            <p:ph sz="half" idx="2"/>
          </p:nvPr>
        </p:nvPicPr>
        <p:blipFill>
          <a:blip r:embed="rId2"/>
          <a:stretch>
            <a:fillRect/>
          </a:stretch>
        </p:blipFill>
        <p:spPr>
          <a:xfrm>
            <a:off x="768350" y="2995429"/>
            <a:ext cx="3565525" cy="3284905"/>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936050E8-D824-5DE8-6CA4-0DD7412BD46B}"/>
              </a:ext>
            </a:extLst>
          </p:cNvPr>
          <p:cNvSpPr>
            <a:spLocks noGrp="1"/>
          </p:cNvSpPr>
          <p:nvPr>
            <p:ph type="body" sz="quarter" idx="3"/>
          </p:nvPr>
        </p:nvSpPr>
        <p:spPr/>
        <p:txBody>
          <a:bodyPr/>
          <a:lstStyle/>
          <a:p>
            <a:r>
              <a:rPr lang="en-GB" dirty="0"/>
              <a:t>After</a:t>
            </a:r>
          </a:p>
        </p:txBody>
      </p:sp>
      <p:pic>
        <p:nvPicPr>
          <p:cNvPr id="10" name="Content Placeholder 9">
            <a:extLst>
              <a:ext uri="{FF2B5EF4-FFF2-40B4-BE49-F238E27FC236}">
                <a16:creationId xmlns:a16="http://schemas.microsoft.com/office/drawing/2014/main" id="{80F50DAF-6C76-87BC-0C3B-761487316C96}"/>
              </a:ext>
            </a:extLst>
          </p:cNvPr>
          <p:cNvPicPr>
            <a:picLocks noGrp="1" noChangeAspect="1"/>
          </p:cNvPicPr>
          <p:nvPr>
            <p:ph sz="quarter" idx="4"/>
          </p:nvPr>
        </p:nvPicPr>
        <p:blipFill>
          <a:blip r:embed="rId3"/>
          <a:stretch>
            <a:fillRect/>
          </a:stretch>
        </p:blipFill>
        <p:spPr>
          <a:xfrm>
            <a:off x="4624920" y="2967038"/>
            <a:ext cx="3300934" cy="33416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35176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5695-68E6-648E-B344-1DB1CEA7A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351FCA-2345-75EF-50F7-0B007CCFCCD5}"/>
              </a:ext>
            </a:extLst>
          </p:cNvPr>
          <p:cNvSpPr>
            <a:spLocks noGrp="1"/>
          </p:cNvSpPr>
          <p:nvPr>
            <p:ph type="title"/>
          </p:nvPr>
        </p:nvSpPr>
        <p:spPr/>
        <p:txBody>
          <a:bodyPr/>
          <a:lstStyle/>
          <a:p>
            <a:r>
              <a:rPr lang="en-GB" dirty="0"/>
              <a:t>outliers</a:t>
            </a:r>
          </a:p>
        </p:txBody>
      </p:sp>
      <p:sp>
        <p:nvSpPr>
          <p:cNvPr id="3" name="Text Placeholder 2">
            <a:extLst>
              <a:ext uri="{FF2B5EF4-FFF2-40B4-BE49-F238E27FC236}">
                <a16:creationId xmlns:a16="http://schemas.microsoft.com/office/drawing/2014/main" id="{13CD0E38-BA3D-A271-A997-59249E1E4A7E}"/>
              </a:ext>
            </a:extLst>
          </p:cNvPr>
          <p:cNvSpPr>
            <a:spLocks noGrp="1"/>
          </p:cNvSpPr>
          <p:nvPr>
            <p:ph type="body" idx="1"/>
          </p:nvPr>
        </p:nvSpPr>
        <p:spPr/>
        <p:txBody>
          <a:bodyPr/>
          <a:lstStyle/>
          <a:p>
            <a:r>
              <a:rPr lang="en-GB" dirty="0"/>
              <a:t>Before</a:t>
            </a:r>
          </a:p>
        </p:txBody>
      </p:sp>
      <p:pic>
        <p:nvPicPr>
          <p:cNvPr id="8" name="Content Placeholder 7">
            <a:extLst>
              <a:ext uri="{FF2B5EF4-FFF2-40B4-BE49-F238E27FC236}">
                <a16:creationId xmlns:a16="http://schemas.microsoft.com/office/drawing/2014/main" id="{141B7FB0-B2C8-57CA-4C87-8003904619BE}"/>
              </a:ext>
            </a:extLst>
          </p:cNvPr>
          <p:cNvPicPr>
            <a:picLocks noGrp="1" noChangeAspect="1"/>
          </p:cNvPicPr>
          <p:nvPr>
            <p:ph sz="half" idx="2"/>
          </p:nvPr>
        </p:nvPicPr>
        <p:blipFill>
          <a:blip r:embed="rId2"/>
          <a:stretch>
            <a:fillRect/>
          </a:stretch>
        </p:blipFill>
        <p:spPr>
          <a:xfrm>
            <a:off x="768350" y="3194488"/>
            <a:ext cx="3565525" cy="2886786"/>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4F7C238E-475F-A53E-2380-2A445E656B6E}"/>
              </a:ext>
            </a:extLst>
          </p:cNvPr>
          <p:cNvSpPr>
            <a:spLocks noGrp="1"/>
          </p:cNvSpPr>
          <p:nvPr>
            <p:ph type="body" sz="quarter" idx="3"/>
          </p:nvPr>
        </p:nvSpPr>
        <p:spPr/>
        <p:txBody>
          <a:bodyPr/>
          <a:lstStyle/>
          <a:p>
            <a:r>
              <a:rPr lang="en-GB" dirty="0"/>
              <a:t>After</a:t>
            </a:r>
          </a:p>
        </p:txBody>
      </p:sp>
      <p:pic>
        <p:nvPicPr>
          <p:cNvPr id="10" name="Content Placeholder 9">
            <a:extLst>
              <a:ext uri="{FF2B5EF4-FFF2-40B4-BE49-F238E27FC236}">
                <a16:creationId xmlns:a16="http://schemas.microsoft.com/office/drawing/2014/main" id="{535ECDC7-06DB-525A-F08D-AAA4F11917D4}"/>
              </a:ext>
            </a:extLst>
          </p:cNvPr>
          <p:cNvPicPr>
            <a:picLocks noGrp="1" noChangeAspect="1"/>
          </p:cNvPicPr>
          <p:nvPr>
            <p:ph sz="quarter" idx="4"/>
          </p:nvPr>
        </p:nvPicPr>
        <p:blipFill>
          <a:blip r:embed="rId3"/>
          <a:stretch>
            <a:fillRect/>
          </a:stretch>
        </p:blipFill>
        <p:spPr>
          <a:xfrm>
            <a:off x="4572000" y="3194488"/>
            <a:ext cx="3124636" cy="19624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51227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DDADA-E740-4CA9-48C3-9C2AB789B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577AF-718E-F496-0501-7B25E6D5F7FA}"/>
              </a:ext>
            </a:extLst>
          </p:cNvPr>
          <p:cNvSpPr>
            <a:spLocks noGrp="1"/>
          </p:cNvSpPr>
          <p:nvPr>
            <p:ph type="title"/>
          </p:nvPr>
        </p:nvSpPr>
        <p:spPr/>
        <p:txBody>
          <a:bodyPr/>
          <a:lstStyle/>
          <a:p>
            <a:r>
              <a:rPr lang="en-GB" dirty="0"/>
              <a:t>Inconsistent categories </a:t>
            </a:r>
          </a:p>
        </p:txBody>
      </p:sp>
      <p:sp>
        <p:nvSpPr>
          <p:cNvPr id="3" name="Text Placeholder 2">
            <a:extLst>
              <a:ext uri="{FF2B5EF4-FFF2-40B4-BE49-F238E27FC236}">
                <a16:creationId xmlns:a16="http://schemas.microsoft.com/office/drawing/2014/main" id="{96D47A13-3667-C3C8-DBB8-B8B21A4191E1}"/>
              </a:ext>
            </a:extLst>
          </p:cNvPr>
          <p:cNvSpPr>
            <a:spLocks noGrp="1"/>
          </p:cNvSpPr>
          <p:nvPr>
            <p:ph type="body" idx="1"/>
          </p:nvPr>
        </p:nvSpPr>
        <p:spPr/>
        <p:txBody>
          <a:bodyPr/>
          <a:lstStyle/>
          <a:p>
            <a:r>
              <a:rPr lang="en-GB" dirty="0"/>
              <a:t>Before</a:t>
            </a:r>
          </a:p>
        </p:txBody>
      </p:sp>
      <p:pic>
        <p:nvPicPr>
          <p:cNvPr id="8" name="Content Placeholder 7">
            <a:extLst>
              <a:ext uri="{FF2B5EF4-FFF2-40B4-BE49-F238E27FC236}">
                <a16:creationId xmlns:a16="http://schemas.microsoft.com/office/drawing/2014/main" id="{725198F8-E31D-6449-DAF2-6F4B2FC159E4}"/>
              </a:ext>
            </a:extLst>
          </p:cNvPr>
          <p:cNvPicPr>
            <a:picLocks noGrp="1" noChangeAspect="1"/>
          </p:cNvPicPr>
          <p:nvPr>
            <p:ph sz="half" idx="2"/>
          </p:nvPr>
        </p:nvPicPr>
        <p:blipFill>
          <a:blip r:embed="rId2"/>
          <a:stretch>
            <a:fillRect/>
          </a:stretch>
        </p:blipFill>
        <p:spPr>
          <a:xfrm>
            <a:off x="666750" y="3186152"/>
            <a:ext cx="3565525" cy="2835871"/>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7C27E853-E672-9B89-1543-71D51505574E}"/>
              </a:ext>
            </a:extLst>
          </p:cNvPr>
          <p:cNvSpPr>
            <a:spLocks noGrp="1"/>
          </p:cNvSpPr>
          <p:nvPr>
            <p:ph type="body" sz="quarter" idx="3"/>
          </p:nvPr>
        </p:nvSpPr>
        <p:spPr/>
        <p:txBody>
          <a:bodyPr/>
          <a:lstStyle/>
          <a:p>
            <a:r>
              <a:rPr lang="en-GB" dirty="0"/>
              <a:t>After</a:t>
            </a:r>
          </a:p>
        </p:txBody>
      </p:sp>
      <p:pic>
        <p:nvPicPr>
          <p:cNvPr id="16" name="Content Placeholder 15">
            <a:extLst>
              <a:ext uri="{FF2B5EF4-FFF2-40B4-BE49-F238E27FC236}">
                <a16:creationId xmlns:a16="http://schemas.microsoft.com/office/drawing/2014/main" id="{ACA42073-6C36-0E28-9FA9-781696839D6E}"/>
              </a:ext>
            </a:extLst>
          </p:cNvPr>
          <p:cNvPicPr>
            <a:picLocks noGrp="1" noChangeAspect="1"/>
          </p:cNvPicPr>
          <p:nvPr>
            <p:ph sz="quarter" idx="4"/>
          </p:nvPr>
        </p:nvPicPr>
        <p:blipFill>
          <a:blip r:embed="rId3"/>
          <a:stretch>
            <a:fillRect/>
          </a:stretch>
        </p:blipFill>
        <p:spPr>
          <a:xfrm>
            <a:off x="4491990" y="3186152"/>
            <a:ext cx="4142994" cy="7555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80096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B6561-36DF-A026-9B91-9880E57F7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811C6-E8A7-FC69-87D3-DF813A7318A8}"/>
              </a:ext>
            </a:extLst>
          </p:cNvPr>
          <p:cNvSpPr>
            <a:spLocks noGrp="1"/>
          </p:cNvSpPr>
          <p:nvPr>
            <p:ph type="title"/>
          </p:nvPr>
        </p:nvSpPr>
        <p:spPr/>
        <p:txBody>
          <a:bodyPr/>
          <a:lstStyle/>
          <a:p>
            <a:r>
              <a:rPr lang="en-GB" dirty="0"/>
              <a:t>Unnamed column </a:t>
            </a:r>
          </a:p>
        </p:txBody>
      </p:sp>
      <p:sp>
        <p:nvSpPr>
          <p:cNvPr id="3" name="Text Placeholder 2">
            <a:extLst>
              <a:ext uri="{FF2B5EF4-FFF2-40B4-BE49-F238E27FC236}">
                <a16:creationId xmlns:a16="http://schemas.microsoft.com/office/drawing/2014/main" id="{14A2A227-CD0C-E196-DB7D-CEE2A7466315}"/>
              </a:ext>
            </a:extLst>
          </p:cNvPr>
          <p:cNvSpPr>
            <a:spLocks noGrp="1"/>
          </p:cNvSpPr>
          <p:nvPr>
            <p:ph type="body" idx="1"/>
          </p:nvPr>
        </p:nvSpPr>
        <p:spPr/>
        <p:txBody>
          <a:bodyPr/>
          <a:lstStyle/>
          <a:p>
            <a:r>
              <a:rPr lang="en-GB" dirty="0"/>
              <a:t>Before</a:t>
            </a:r>
          </a:p>
        </p:txBody>
      </p:sp>
      <p:sp>
        <p:nvSpPr>
          <p:cNvPr id="5" name="Text Placeholder 4">
            <a:extLst>
              <a:ext uri="{FF2B5EF4-FFF2-40B4-BE49-F238E27FC236}">
                <a16:creationId xmlns:a16="http://schemas.microsoft.com/office/drawing/2014/main" id="{3E5E9EE6-09E5-78A3-AD34-6F1C335814F6}"/>
              </a:ext>
            </a:extLst>
          </p:cNvPr>
          <p:cNvSpPr>
            <a:spLocks noGrp="1"/>
          </p:cNvSpPr>
          <p:nvPr>
            <p:ph type="body" sz="quarter" idx="3"/>
          </p:nvPr>
        </p:nvSpPr>
        <p:spPr/>
        <p:txBody>
          <a:bodyPr/>
          <a:lstStyle/>
          <a:p>
            <a:r>
              <a:rPr lang="en-GB" dirty="0"/>
              <a:t>After</a:t>
            </a:r>
          </a:p>
        </p:txBody>
      </p:sp>
      <p:pic>
        <p:nvPicPr>
          <p:cNvPr id="14" name="Content Placeholder 13">
            <a:extLst>
              <a:ext uri="{FF2B5EF4-FFF2-40B4-BE49-F238E27FC236}">
                <a16:creationId xmlns:a16="http://schemas.microsoft.com/office/drawing/2014/main" id="{C698F37E-529B-1D2B-33F4-49BB5C08A9C2}"/>
              </a:ext>
            </a:extLst>
          </p:cNvPr>
          <p:cNvPicPr>
            <a:picLocks noGrp="1" noChangeAspect="1"/>
          </p:cNvPicPr>
          <p:nvPr>
            <p:ph sz="quarter" idx="4"/>
          </p:nvPr>
        </p:nvPicPr>
        <p:blipFill>
          <a:blip r:embed="rId2"/>
          <a:stretch>
            <a:fillRect/>
          </a:stretch>
        </p:blipFill>
        <p:spPr>
          <a:xfrm>
            <a:off x="5002212" y="2967037"/>
            <a:ext cx="2087706" cy="3341687"/>
          </a:xfrm>
          <a:prstGeom prst="rect">
            <a:avLst/>
          </a:prstGeom>
          <a:ln>
            <a:noFill/>
          </a:ln>
          <a:effectLst>
            <a:outerShdw blurRad="190500" algn="tl" rotWithShape="0">
              <a:srgbClr val="000000">
                <a:alpha val="70000"/>
              </a:srgbClr>
            </a:outerShdw>
          </a:effectLst>
        </p:spPr>
      </p:pic>
      <p:pic>
        <p:nvPicPr>
          <p:cNvPr id="12" name="Content Placeholder 11">
            <a:extLst>
              <a:ext uri="{FF2B5EF4-FFF2-40B4-BE49-F238E27FC236}">
                <a16:creationId xmlns:a16="http://schemas.microsoft.com/office/drawing/2014/main" id="{11DE188A-E5EB-4815-7401-A22DD2B764C6}"/>
              </a:ext>
            </a:extLst>
          </p:cNvPr>
          <p:cNvPicPr>
            <a:picLocks noGrp="1" noChangeAspect="1"/>
          </p:cNvPicPr>
          <p:nvPr>
            <p:ph sz="half" idx="2"/>
          </p:nvPr>
        </p:nvPicPr>
        <p:blipFill>
          <a:blip r:embed="rId3"/>
          <a:stretch>
            <a:fillRect/>
          </a:stretch>
        </p:blipFill>
        <p:spPr>
          <a:xfrm>
            <a:off x="1436052" y="2967038"/>
            <a:ext cx="2230121" cy="33416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36718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907ED-078E-2421-7FD7-BD7D266E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1591A-9425-A08A-33E9-1077EA6AF316}"/>
              </a:ext>
            </a:extLst>
          </p:cNvPr>
          <p:cNvSpPr>
            <a:spLocks noGrp="1"/>
          </p:cNvSpPr>
          <p:nvPr>
            <p:ph type="title"/>
          </p:nvPr>
        </p:nvSpPr>
        <p:spPr/>
        <p:txBody>
          <a:bodyPr/>
          <a:lstStyle/>
          <a:p>
            <a:r>
              <a:rPr lang="en-GB" dirty="0"/>
              <a:t>Column Names</a:t>
            </a:r>
          </a:p>
        </p:txBody>
      </p:sp>
      <p:sp>
        <p:nvSpPr>
          <p:cNvPr id="3" name="Text Placeholder 2">
            <a:extLst>
              <a:ext uri="{FF2B5EF4-FFF2-40B4-BE49-F238E27FC236}">
                <a16:creationId xmlns:a16="http://schemas.microsoft.com/office/drawing/2014/main" id="{7BB634CF-3EC0-BCAD-958B-D2D1ACC7228B}"/>
              </a:ext>
            </a:extLst>
          </p:cNvPr>
          <p:cNvSpPr>
            <a:spLocks noGrp="1"/>
          </p:cNvSpPr>
          <p:nvPr>
            <p:ph type="body" idx="1"/>
          </p:nvPr>
        </p:nvSpPr>
        <p:spPr/>
        <p:txBody>
          <a:bodyPr/>
          <a:lstStyle/>
          <a:p>
            <a:r>
              <a:rPr lang="en-GB" dirty="0"/>
              <a:t>Before</a:t>
            </a:r>
          </a:p>
        </p:txBody>
      </p:sp>
      <p:sp>
        <p:nvSpPr>
          <p:cNvPr id="5" name="Text Placeholder 4">
            <a:extLst>
              <a:ext uri="{FF2B5EF4-FFF2-40B4-BE49-F238E27FC236}">
                <a16:creationId xmlns:a16="http://schemas.microsoft.com/office/drawing/2014/main" id="{DF216DFC-9C3E-5D90-D7D5-1B5A56399997}"/>
              </a:ext>
            </a:extLst>
          </p:cNvPr>
          <p:cNvSpPr>
            <a:spLocks noGrp="1"/>
          </p:cNvSpPr>
          <p:nvPr>
            <p:ph type="body" sz="quarter" idx="3"/>
          </p:nvPr>
        </p:nvSpPr>
        <p:spPr/>
        <p:txBody>
          <a:bodyPr/>
          <a:lstStyle/>
          <a:p>
            <a:r>
              <a:rPr lang="en-GB" dirty="0"/>
              <a:t>After</a:t>
            </a:r>
          </a:p>
        </p:txBody>
      </p:sp>
      <p:pic>
        <p:nvPicPr>
          <p:cNvPr id="14" name="Content Placeholder 13">
            <a:extLst>
              <a:ext uri="{FF2B5EF4-FFF2-40B4-BE49-F238E27FC236}">
                <a16:creationId xmlns:a16="http://schemas.microsoft.com/office/drawing/2014/main" id="{0976A8B3-BCAF-9F2A-38D4-BDDD41B63229}"/>
              </a:ext>
            </a:extLst>
          </p:cNvPr>
          <p:cNvPicPr>
            <a:picLocks noGrp="1" noChangeAspect="1"/>
          </p:cNvPicPr>
          <p:nvPr>
            <p:ph sz="quarter" idx="4"/>
          </p:nvPr>
        </p:nvPicPr>
        <p:blipFill>
          <a:blip r:embed="rId2"/>
          <a:stretch>
            <a:fillRect/>
          </a:stretch>
        </p:blipFill>
        <p:spPr>
          <a:xfrm>
            <a:off x="4772562" y="2967038"/>
            <a:ext cx="3005651" cy="3341687"/>
          </a:xfrm>
          <a:prstGeom prst="rect">
            <a:avLst/>
          </a:prstGeom>
          <a:ln>
            <a:noFill/>
          </a:ln>
          <a:effectLst>
            <a:outerShdw blurRad="190500" algn="tl" rotWithShape="0">
              <a:srgbClr val="000000">
                <a:alpha val="70000"/>
              </a:srgbClr>
            </a:outerShdw>
          </a:effectLst>
        </p:spPr>
      </p:pic>
      <p:pic>
        <p:nvPicPr>
          <p:cNvPr id="11" name="Content Placeholder 10">
            <a:extLst>
              <a:ext uri="{FF2B5EF4-FFF2-40B4-BE49-F238E27FC236}">
                <a16:creationId xmlns:a16="http://schemas.microsoft.com/office/drawing/2014/main" id="{AE490298-F1F9-EA26-E5DB-C467C62CD477}"/>
              </a:ext>
            </a:extLst>
          </p:cNvPr>
          <p:cNvPicPr>
            <a:picLocks noGrp="1" noChangeAspect="1"/>
          </p:cNvPicPr>
          <p:nvPr>
            <p:ph sz="half" idx="2"/>
          </p:nvPr>
        </p:nvPicPr>
        <p:blipFill>
          <a:blip r:embed="rId3"/>
          <a:stretch>
            <a:fillRect/>
          </a:stretch>
        </p:blipFill>
        <p:spPr>
          <a:xfrm>
            <a:off x="1155683" y="2967038"/>
            <a:ext cx="2790859" cy="33416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3234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F4E3-F70B-FE56-E5F5-A4B5FFACC1BD}"/>
              </a:ext>
            </a:extLst>
          </p:cNvPr>
          <p:cNvSpPr>
            <a:spLocks noGrp="1"/>
          </p:cNvSpPr>
          <p:nvPr>
            <p:ph type="title"/>
          </p:nvPr>
        </p:nvSpPr>
        <p:spPr/>
        <p:txBody>
          <a:bodyPr/>
          <a:lstStyle/>
          <a:p>
            <a:r>
              <a:rPr lang="en-GB" dirty="0"/>
              <a:t>My strategic approach </a:t>
            </a:r>
          </a:p>
        </p:txBody>
      </p:sp>
      <p:sp>
        <p:nvSpPr>
          <p:cNvPr id="3" name="Content Placeholder 2">
            <a:extLst>
              <a:ext uri="{FF2B5EF4-FFF2-40B4-BE49-F238E27FC236}">
                <a16:creationId xmlns:a16="http://schemas.microsoft.com/office/drawing/2014/main" id="{B7376305-B0A4-2AF0-C1AC-ABB60CC712FA}"/>
              </a:ext>
            </a:extLst>
          </p:cNvPr>
          <p:cNvSpPr>
            <a:spLocks noGrp="1"/>
          </p:cNvSpPr>
          <p:nvPr>
            <p:ph idx="1"/>
          </p:nvPr>
        </p:nvSpPr>
        <p:spPr>
          <a:xfrm>
            <a:off x="558800" y="2084832"/>
            <a:ext cx="8102600" cy="4684268"/>
          </a:xfrm>
        </p:spPr>
        <p:txBody>
          <a:bodyPr>
            <a:normAutofit fontScale="55000" lnSpcReduction="20000"/>
          </a:bodyPr>
          <a:lstStyle/>
          <a:p>
            <a:pPr marL="0" indent="0">
              <a:buNone/>
            </a:pPr>
            <a:r>
              <a:rPr lang="en-US" sz="2900" b="1" dirty="0"/>
              <a:t>Planned, Structured, and Focused</a:t>
            </a:r>
          </a:p>
          <a:p>
            <a:pPr>
              <a:buFont typeface="Arial" panose="020B0604020202020204" pitchFamily="34" charset="0"/>
              <a:buChar char="•"/>
            </a:pPr>
            <a:r>
              <a:rPr lang="en-US" sz="2900" dirty="0"/>
              <a:t> Read and mapped the entire challenge before writing any code</a:t>
            </a:r>
          </a:p>
          <a:p>
            <a:pPr>
              <a:buFont typeface="Arial" panose="020B0604020202020204" pitchFamily="34" charset="0"/>
              <a:buChar char="•"/>
            </a:pPr>
            <a:r>
              <a:rPr lang="en-US" sz="2900" dirty="0"/>
              <a:t> Created a step-by-step task plan with daily goals and milestones</a:t>
            </a:r>
          </a:p>
          <a:p>
            <a:pPr marL="0" indent="0">
              <a:buNone/>
            </a:pPr>
            <a:r>
              <a:rPr lang="en-US" sz="2900" b="1" dirty="0"/>
              <a:t>Documented as I Built</a:t>
            </a:r>
          </a:p>
          <a:p>
            <a:pPr>
              <a:buFont typeface="Arial" panose="020B0604020202020204" pitchFamily="34" charset="0"/>
              <a:buChar char="•"/>
            </a:pPr>
            <a:r>
              <a:rPr lang="en-US" sz="2900" dirty="0"/>
              <a:t> Used PowerPoint notes (</a:t>
            </a:r>
            <a:r>
              <a:rPr lang="en-GB" sz="2900" dirty="0"/>
              <a:t>temporary</a:t>
            </a:r>
            <a:r>
              <a:rPr lang="en-US" sz="2900" dirty="0"/>
              <a:t>) to explain my thinking and actions throughout the challenge</a:t>
            </a:r>
          </a:p>
          <a:p>
            <a:pPr>
              <a:buFont typeface="Arial" panose="020B0604020202020204" pitchFamily="34" charset="0"/>
              <a:buChar char="•"/>
            </a:pPr>
            <a:r>
              <a:rPr lang="en-US" sz="2900" dirty="0"/>
              <a:t> Captured screenshots and reflections as I progressed — no last-minute rush</a:t>
            </a:r>
          </a:p>
          <a:p>
            <a:pPr marL="0" indent="0">
              <a:buNone/>
            </a:pPr>
            <a:r>
              <a:rPr lang="en-US" sz="2900" b="1" dirty="0"/>
              <a:t>Leveraged AI Effectively</a:t>
            </a:r>
          </a:p>
          <a:p>
            <a:pPr>
              <a:buFont typeface="Arial" panose="020B0604020202020204" pitchFamily="34" charset="0"/>
              <a:buChar char="•"/>
            </a:pPr>
            <a:r>
              <a:rPr lang="en-US" sz="2900" dirty="0"/>
              <a:t> Used ChatGPT and GitHub Copilot for code suggestions, clarification, and error resolution</a:t>
            </a:r>
          </a:p>
          <a:p>
            <a:pPr>
              <a:buFont typeface="Arial" panose="020B0604020202020204" pitchFamily="34" charset="0"/>
              <a:buChar char="•"/>
            </a:pPr>
            <a:r>
              <a:rPr lang="en-US" sz="2900" dirty="0"/>
              <a:t> Always tested, verified, and customized AI outputs to suit the task</a:t>
            </a:r>
          </a:p>
          <a:p>
            <a:pPr>
              <a:buFont typeface="Arial" panose="020B0604020202020204" pitchFamily="34" charset="0"/>
              <a:buChar char="•"/>
            </a:pPr>
            <a:r>
              <a:rPr lang="en-US" sz="2900" dirty="0"/>
              <a:t> Treated AI as a collaborative assistant, not a shortcut</a:t>
            </a:r>
          </a:p>
          <a:p>
            <a:pPr marL="0" indent="0">
              <a:buNone/>
            </a:pPr>
            <a:r>
              <a:rPr lang="en-US" sz="2900" b="1" dirty="0"/>
              <a:t>Built the PowerPoint Early</a:t>
            </a:r>
          </a:p>
          <a:p>
            <a:pPr>
              <a:buFont typeface="Arial" panose="020B0604020202020204" pitchFamily="34" charset="0"/>
              <a:buChar char="•"/>
            </a:pPr>
            <a:r>
              <a:rPr lang="en-US" sz="2900" dirty="0"/>
              <a:t> Created a structured slide deck template from the start</a:t>
            </a:r>
          </a:p>
          <a:p>
            <a:pPr>
              <a:buFont typeface="Arial" panose="020B0604020202020204" pitchFamily="34" charset="0"/>
              <a:buChar char="•"/>
            </a:pPr>
            <a:r>
              <a:rPr lang="en-US" sz="2900" dirty="0"/>
              <a:t> Updated slides task-by-task and polished everything at the end for clarity and professionalism</a:t>
            </a:r>
          </a:p>
          <a:p>
            <a:endParaRPr lang="en-US" sz="2600" dirty="0"/>
          </a:p>
          <a:p>
            <a:endParaRPr lang="en-US" dirty="0"/>
          </a:p>
          <a:p>
            <a:endParaRPr lang="en-GB" dirty="0"/>
          </a:p>
        </p:txBody>
      </p:sp>
    </p:spTree>
    <p:extLst>
      <p:ext uri="{BB962C8B-B14F-4D97-AF65-F5344CB8AC3E}">
        <p14:creationId xmlns:p14="http://schemas.microsoft.com/office/powerpoint/2010/main" val="3870459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3591" y="804333"/>
            <a:ext cx="2543925" cy="5249334"/>
          </a:xfrm>
        </p:spPr>
        <p:txBody>
          <a:bodyPr>
            <a:normAutofit/>
          </a:bodyPr>
          <a:lstStyle/>
          <a:p>
            <a:pPr algn="r"/>
            <a:r>
              <a:rPr lang="en-US" dirty="0">
                <a:solidFill>
                  <a:srgbClr val="FFFFFF"/>
                </a:solidFill>
              </a:rPr>
              <a:t>Task 6: Snowflake DB Load</a:t>
            </a:r>
          </a:p>
        </p:txBody>
      </p:sp>
      <p:sp>
        <p:nvSpPr>
          <p:cNvPr id="3" name="Content Placeholder 2"/>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lang="en-GB" dirty="0"/>
              <a:t> Environment Setup</a:t>
            </a:r>
            <a:r>
              <a:rPr dirty="0"/>
              <a:t> </a:t>
            </a:r>
            <a:endParaRPr lang="en-GB" dirty="0"/>
          </a:p>
          <a:p>
            <a:pPr>
              <a:buFont typeface="Arial" panose="020B0604020202020204" pitchFamily="34" charset="0"/>
              <a:buChar char="•"/>
            </a:pPr>
            <a:r>
              <a:rPr lang="en-GB" dirty="0"/>
              <a:t> Defining connection to snowflake</a:t>
            </a:r>
          </a:p>
          <a:p>
            <a:pPr>
              <a:buFont typeface="Arial" panose="020B0604020202020204" pitchFamily="34" charset="0"/>
              <a:buChar char="•"/>
            </a:pPr>
            <a:r>
              <a:rPr lang="en-GB" dirty="0"/>
              <a:t> Creating session (root object)</a:t>
            </a:r>
          </a:p>
          <a:p>
            <a:pPr>
              <a:buFont typeface="Arial" panose="020B0604020202020204" pitchFamily="34" charset="0"/>
              <a:buChar char="•"/>
            </a:pPr>
            <a:r>
              <a:rPr lang="en-GB" dirty="0"/>
              <a:t> Verifying the connection</a:t>
            </a:r>
          </a:p>
          <a:p>
            <a:pPr>
              <a:buFont typeface="Arial" panose="020B0604020202020204" pitchFamily="34" charset="0"/>
              <a:buChar char="•"/>
            </a:pPr>
            <a:r>
              <a:rPr lang="en-GB" dirty="0"/>
              <a:t> Creating the database</a:t>
            </a:r>
          </a:p>
          <a:p>
            <a:pPr>
              <a:buFont typeface="Arial" panose="020B0604020202020204" pitchFamily="34" charset="0"/>
              <a:buChar char="•"/>
            </a:pPr>
            <a:r>
              <a:rPr lang="en-GB" dirty="0"/>
              <a:t> </a:t>
            </a:r>
            <a:r>
              <a:rPr lang="en-US" dirty="0"/>
              <a:t>Converting &amp; Loading to Snowflake</a:t>
            </a:r>
          </a:p>
          <a:p>
            <a:pPr>
              <a:buFont typeface="Arial" panose="020B0604020202020204" pitchFamily="34" charset="0"/>
              <a:buChar char="•"/>
            </a:pPr>
            <a:r>
              <a:rPr lang="en-US" dirty="0"/>
              <a:t> </a:t>
            </a:r>
            <a:r>
              <a:rPr lang="en-GB" dirty="0"/>
              <a:t>Validating the Upload</a:t>
            </a:r>
          </a:p>
          <a:p>
            <a:pPr>
              <a:buFont typeface="Arial" panose="020B0604020202020204" pitchFamily="34" charset="0"/>
              <a:buChar char="•"/>
            </a:pPr>
            <a:r>
              <a:rPr lang="en-GB" dirty="0"/>
              <a:t> Database in Snowflake Screenshot</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530-DA28-777A-0F55-ACB2CBB4E4FD}"/>
              </a:ext>
            </a:extLst>
          </p:cNvPr>
          <p:cNvSpPr>
            <a:spLocks noGrp="1"/>
          </p:cNvSpPr>
          <p:nvPr>
            <p:ph type="title"/>
          </p:nvPr>
        </p:nvSpPr>
        <p:spPr/>
        <p:txBody>
          <a:bodyPr>
            <a:normAutofit/>
          </a:bodyPr>
          <a:lstStyle/>
          <a:p>
            <a:r>
              <a:rPr lang="en-GB" dirty="0"/>
              <a:t>Environment Setup</a:t>
            </a:r>
          </a:p>
        </p:txBody>
      </p:sp>
      <p:pic>
        <p:nvPicPr>
          <p:cNvPr id="5" name="Content Placeholder 4">
            <a:extLst>
              <a:ext uri="{FF2B5EF4-FFF2-40B4-BE49-F238E27FC236}">
                <a16:creationId xmlns:a16="http://schemas.microsoft.com/office/drawing/2014/main" id="{4AADA66B-6415-5D64-9DDD-0EACA5D3D3E2}"/>
              </a:ext>
            </a:extLst>
          </p:cNvPr>
          <p:cNvPicPr>
            <a:picLocks noGrp="1" noChangeAspect="1"/>
          </p:cNvPicPr>
          <p:nvPr>
            <p:ph idx="1"/>
          </p:nvPr>
        </p:nvPicPr>
        <p:blipFill>
          <a:blip r:embed="rId2"/>
          <a:stretch>
            <a:fillRect/>
          </a:stretch>
        </p:blipFill>
        <p:spPr>
          <a:xfrm>
            <a:off x="75571" y="2285374"/>
            <a:ext cx="8992855" cy="70492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47F287A-392A-7350-CC93-1662B00C065C}"/>
              </a:ext>
            </a:extLst>
          </p:cNvPr>
          <p:cNvPicPr>
            <a:picLocks noChangeAspect="1"/>
          </p:cNvPicPr>
          <p:nvPr/>
        </p:nvPicPr>
        <p:blipFill>
          <a:blip r:embed="rId3"/>
          <a:stretch>
            <a:fillRect/>
          </a:stretch>
        </p:blipFill>
        <p:spPr>
          <a:xfrm>
            <a:off x="75572" y="3190842"/>
            <a:ext cx="8992855" cy="2381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3971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71F9-486D-6DB4-D859-308406815DD8}"/>
              </a:ext>
            </a:extLst>
          </p:cNvPr>
          <p:cNvSpPr>
            <a:spLocks noGrp="1"/>
          </p:cNvSpPr>
          <p:nvPr>
            <p:ph type="title"/>
          </p:nvPr>
        </p:nvSpPr>
        <p:spPr/>
        <p:txBody>
          <a:bodyPr/>
          <a:lstStyle/>
          <a:p>
            <a:r>
              <a:rPr lang="en-GB" dirty="0"/>
              <a:t>Defining connection to snowflake</a:t>
            </a:r>
          </a:p>
        </p:txBody>
      </p:sp>
      <p:sp>
        <p:nvSpPr>
          <p:cNvPr id="6" name="TextBox 5">
            <a:extLst>
              <a:ext uri="{FF2B5EF4-FFF2-40B4-BE49-F238E27FC236}">
                <a16:creationId xmlns:a16="http://schemas.microsoft.com/office/drawing/2014/main" id="{A392E3FE-5F7D-276C-E3B5-D4F506472116}"/>
              </a:ext>
            </a:extLst>
          </p:cNvPr>
          <p:cNvSpPr txBox="1"/>
          <p:nvPr/>
        </p:nvSpPr>
        <p:spPr>
          <a:xfrm>
            <a:off x="5482800" y="2322352"/>
            <a:ext cx="3264309" cy="3970318"/>
          </a:xfrm>
          <a:prstGeom prst="rect">
            <a:avLst/>
          </a:prstGeom>
          <a:noFill/>
        </p:spPr>
        <p:txBody>
          <a:bodyPr wrap="square" rtlCol="0">
            <a:spAutoFit/>
          </a:bodyPr>
          <a:lstStyle/>
          <a:p>
            <a:r>
              <a:rPr lang="en-GB" dirty="0"/>
              <a:t>I decided use a </a:t>
            </a:r>
            <a:r>
              <a:rPr lang="en-GB" b="1" dirty="0"/>
              <a:t>Python dictionary </a:t>
            </a:r>
            <a:r>
              <a:rPr lang="en-GB" dirty="0"/>
              <a:t>rather than a configuration file since it was more suitable for this challenge (asked AI).</a:t>
            </a:r>
          </a:p>
          <a:p>
            <a:endParaRPr lang="en-GB" dirty="0"/>
          </a:p>
          <a:p>
            <a:r>
              <a:rPr lang="en-GB" dirty="0"/>
              <a:t>I used AI to walk me through and explain each parameter so I can understand what I’m dealing with.</a:t>
            </a:r>
          </a:p>
          <a:p>
            <a:endParaRPr lang="en-GB" dirty="0"/>
          </a:p>
          <a:p>
            <a:r>
              <a:rPr lang="en-GB" dirty="0"/>
              <a:t>Wasn’t sure if I should use any database or create a new one (see Task 7; ‘Problems &amp; Fixes’)</a:t>
            </a:r>
          </a:p>
          <a:p>
            <a:endParaRPr lang="en-GB" dirty="0"/>
          </a:p>
        </p:txBody>
      </p:sp>
      <p:pic>
        <p:nvPicPr>
          <p:cNvPr id="20" name="Content Placeholder 19">
            <a:extLst>
              <a:ext uri="{FF2B5EF4-FFF2-40B4-BE49-F238E27FC236}">
                <a16:creationId xmlns:a16="http://schemas.microsoft.com/office/drawing/2014/main" id="{4EF04D05-33E2-97E6-53C8-D27F1FDAE163}"/>
              </a:ext>
            </a:extLst>
          </p:cNvPr>
          <p:cNvPicPr>
            <a:picLocks noGrp="1" noChangeAspect="1"/>
          </p:cNvPicPr>
          <p:nvPr>
            <p:ph idx="1"/>
          </p:nvPr>
        </p:nvPicPr>
        <p:blipFill>
          <a:blip r:embed="rId2"/>
          <a:stretch>
            <a:fillRect/>
          </a:stretch>
        </p:blipFill>
        <p:spPr>
          <a:xfrm>
            <a:off x="396891" y="2322352"/>
            <a:ext cx="4906060" cy="36485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4952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FFA3-4D32-077A-144C-99E5A6438B82}"/>
              </a:ext>
            </a:extLst>
          </p:cNvPr>
          <p:cNvSpPr>
            <a:spLocks noGrp="1"/>
          </p:cNvSpPr>
          <p:nvPr>
            <p:ph type="title"/>
          </p:nvPr>
        </p:nvSpPr>
        <p:spPr/>
        <p:txBody>
          <a:bodyPr/>
          <a:lstStyle/>
          <a:p>
            <a:r>
              <a:rPr lang="en-GB" dirty="0"/>
              <a:t>Creating session (root object)</a:t>
            </a:r>
          </a:p>
        </p:txBody>
      </p:sp>
      <p:pic>
        <p:nvPicPr>
          <p:cNvPr id="6" name="Content Placeholder 5">
            <a:extLst>
              <a:ext uri="{FF2B5EF4-FFF2-40B4-BE49-F238E27FC236}">
                <a16:creationId xmlns:a16="http://schemas.microsoft.com/office/drawing/2014/main" id="{7A279D81-9B5C-8124-3AFC-3CDDC6B9664B}"/>
              </a:ext>
            </a:extLst>
          </p:cNvPr>
          <p:cNvPicPr>
            <a:picLocks noGrp="1" noChangeAspect="1"/>
          </p:cNvPicPr>
          <p:nvPr>
            <p:ph idx="1"/>
          </p:nvPr>
        </p:nvPicPr>
        <p:blipFill>
          <a:blip r:embed="rId2"/>
          <a:stretch>
            <a:fillRect/>
          </a:stretch>
        </p:blipFill>
        <p:spPr>
          <a:xfrm>
            <a:off x="768096" y="2609979"/>
            <a:ext cx="7163701" cy="16380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1237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E6EA-0570-E526-2B7B-5A5803660092}"/>
              </a:ext>
            </a:extLst>
          </p:cNvPr>
          <p:cNvSpPr>
            <a:spLocks noGrp="1"/>
          </p:cNvSpPr>
          <p:nvPr>
            <p:ph type="title"/>
          </p:nvPr>
        </p:nvSpPr>
        <p:spPr/>
        <p:txBody>
          <a:bodyPr/>
          <a:lstStyle/>
          <a:p>
            <a:r>
              <a:rPr lang="en-GB" dirty="0"/>
              <a:t>Verifying the connection</a:t>
            </a:r>
          </a:p>
        </p:txBody>
      </p:sp>
      <p:pic>
        <p:nvPicPr>
          <p:cNvPr id="5" name="Content Placeholder 4">
            <a:extLst>
              <a:ext uri="{FF2B5EF4-FFF2-40B4-BE49-F238E27FC236}">
                <a16:creationId xmlns:a16="http://schemas.microsoft.com/office/drawing/2014/main" id="{6FD6A48A-D4BA-3654-EA2F-3AA62B6B3921}"/>
              </a:ext>
            </a:extLst>
          </p:cNvPr>
          <p:cNvPicPr>
            <a:picLocks noGrp="1" noChangeAspect="1"/>
          </p:cNvPicPr>
          <p:nvPr>
            <p:ph idx="1"/>
          </p:nvPr>
        </p:nvPicPr>
        <p:blipFill>
          <a:blip r:embed="rId2"/>
          <a:stretch>
            <a:fillRect/>
          </a:stretch>
        </p:blipFill>
        <p:spPr>
          <a:xfrm>
            <a:off x="768350" y="2298283"/>
            <a:ext cx="7289800" cy="2261434"/>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F9CD895-23C4-CFB0-725F-7F713CBBAC3A}"/>
              </a:ext>
            </a:extLst>
          </p:cNvPr>
          <p:cNvSpPr txBox="1"/>
          <p:nvPr/>
        </p:nvSpPr>
        <p:spPr>
          <a:xfrm>
            <a:off x="768351" y="4871491"/>
            <a:ext cx="7289799" cy="707886"/>
          </a:xfrm>
          <a:prstGeom prst="rect">
            <a:avLst/>
          </a:prstGeom>
          <a:noFill/>
        </p:spPr>
        <p:txBody>
          <a:bodyPr wrap="square" rtlCol="0">
            <a:spAutoFit/>
          </a:bodyPr>
          <a:lstStyle/>
          <a:p>
            <a:r>
              <a:rPr lang="en-US" sz="2000" dirty="0"/>
              <a:t>I </a:t>
            </a:r>
            <a:r>
              <a:rPr lang="en-US" sz="2000" b="1" dirty="0"/>
              <a:t>verified</a:t>
            </a:r>
            <a:r>
              <a:rPr lang="en-US" sz="2000" dirty="0"/>
              <a:t> the session context to ensure it was connected to the correct warehouse, database, and schema.</a:t>
            </a:r>
            <a:endParaRPr lang="en-GB" sz="2000" b="1" dirty="0"/>
          </a:p>
        </p:txBody>
      </p:sp>
    </p:spTree>
    <p:extLst>
      <p:ext uri="{BB962C8B-B14F-4D97-AF65-F5344CB8AC3E}">
        <p14:creationId xmlns:p14="http://schemas.microsoft.com/office/powerpoint/2010/main" val="1153309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CCA79-C001-7550-8F67-E9D7A7C531C1}"/>
              </a:ext>
            </a:extLst>
          </p:cNvPr>
          <p:cNvSpPr>
            <a:spLocks noGrp="1"/>
          </p:cNvSpPr>
          <p:nvPr>
            <p:ph type="title"/>
          </p:nvPr>
        </p:nvSpPr>
        <p:spPr/>
        <p:txBody>
          <a:bodyPr/>
          <a:lstStyle/>
          <a:p>
            <a:r>
              <a:rPr lang="en-GB" dirty="0"/>
              <a:t>Creating the database</a:t>
            </a:r>
          </a:p>
        </p:txBody>
      </p:sp>
      <p:sp>
        <p:nvSpPr>
          <p:cNvPr id="6" name="TextBox 5">
            <a:extLst>
              <a:ext uri="{FF2B5EF4-FFF2-40B4-BE49-F238E27FC236}">
                <a16:creationId xmlns:a16="http://schemas.microsoft.com/office/drawing/2014/main" id="{82D16565-E487-66DC-7507-D552933DB317}"/>
              </a:ext>
            </a:extLst>
          </p:cNvPr>
          <p:cNvSpPr txBox="1"/>
          <p:nvPr/>
        </p:nvSpPr>
        <p:spPr>
          <a:xfrm>
            <a:off x="768096" y="4773167"/>
            <a:ext cx="6944694" cy="923330"/>
          </a:xfrm>
          <a:prstGeom prst="rect">
            <a:avLst/>
          </a:prstGeom>
          <a:noFill/>
        </p:spPr>
        <p:txBody>
          <a:bodyPr wrap="square" rtlCol="0">
            <a:spAutoFit/>
          </a:bodyPr>
          <a:lstStyle/>
          <a:p>
            <a:r>
              <a:rPr lang="en-GB" dirty="0"/>
              <a:t>I </a:t>
            </a:r>
            <a:r>
              <a:rPr lang="en-GB" b="1" dirty="0"/>
              <a:t>created a dedicated database with SQL </a:t>
            </a:r>
            <a:r>
              <a:rPr lang="en-GB" dirty="0"/>
              <a:t>instead of python (for SQL practice) to store the data, then I </a:t>
            </a:r>
            <a:r>
              <a:rPr lang="en-GB" b="1" dirty="0"/>
              <a:t>switched the session</a:t>
            </a:r>
            <a:r>
              <a:rPr lang="en-GB" dirty="0"/>
              <a:t> to the newly created one and ensured the </a:t>
            </a:r>
            <a:r>
              <a:rPr lang="en-GB" b="1" dirty="0"/>
              <a:t>schema was public</a:t>
            </a:r>
          </a:p>
        </p:txBody>
      </p:sp>
      <p:pic>
        <p:nvPicPr>
          <p:cNvPr id="14" name="Content Placeholder 13">
            <a:extLst>
              <a:ext uri="{FF2B5EF4-FFF2-40B4-BE49-F238E27FC236}">
                <a16:creationId xmlns:a16="http://schemas.microsoft.com/office/drawing/2014/main" id="{2BEA138F-E347-E37F-3966-CF3EC0546BD4}"/>
              </a:ext>
            </a:extLst>
          </p:cNvPr>
          <p:cNvPicPr>
            <a:picLocks noGrp="1" noChangeAspect="1"/>
          </p:cNvPicPr>
          <p:nvPr>
            <p:ph idx="1"/>
          </p:nvPr>
        </p:nvPicPr>
        <p:blipFill>
          <a:blip r:embed="rId2"/>
          <a:stretch>
            <a:fillRect/>
          </a:stretch>
        </p:blipFill>
        <p:spPr>
          <a:xfrm>
            <a:off x="768096" y="2371577"/>
            <a:ext cx="6944694" cy="21148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0197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DC23-E011-5223-1848-B6CDF3ABC4F8}"/>
              </a:ext>
            </a:extLst>
          </p:cNvPr>
          <p:cNvSpPr>
            <a:spLocks noGrp="1"/>
          </p:cNvSpPr>
          <p:nvPr>
            <p:ph type="title"/>
          </p:nvPr>
        </p:nvSpPr>
        <p:spPr>
          <a:xfrm>
            <a:off x="768096" y="567093"/>
            <a:ext cx="7290054" cy="1499616"/>
          </a:xfrm>
        </p:spPr>
        <p:txBody>
          <a:bodyPr>
            <a:normAutofit/>
          </a:bodyPr>
          <a:lstStyle/>
          <a:p>
            <a:r>
              <a:rPr lang="en-US" dirty="0"/>
              <a:t>Converting &amp; Loading to Snowflake</a:t>
            </a:r>
            <a:endParaRPr lang="en-GB" dirty="0"/>
          </a:p>
        </p:txBody>
      </p:sp>
      <p:pic>
        <p:nvPicPr>
          <p:cNvPr id="5" name="Content Placeholder 4">
            <a:extLst>
              <a:ext uri="{FF2B5EF4-FFF2-40B4-BE49-F238E27FC236}">
                <a16:creationId xmlns:a16="http://schemas.microsoft.com/office/drawing/2014/main" id="{523087B0-4B08-0D47-BB77-985B279AA9A3}"/>
              </a:ext>
            </a:extLst>
          </p:cNvPr>
          <p:cNvPicPr>
            <a:picLocks noGrp="1" noChangeAspect="1"/>
          </p:cNvPicPr>
          <p:nvPr>
            <p:ph idx="1"/>
          </p:nvPr>
        </p:nvPicPr>
        <p:blipFill>
          <a:blip r:embed="rId2"/>
          <a:stretch>
            <a:fillRect/>
          </a:stretch>
        </p:blipFill>
        <p:spPr>
          <a:xfrm>
            <a:off x="927100" y="2196489"/>
            <a:ext cx="7289800" cy="246502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D872AC09-CC84-96D4-116D-49F1AB265399}"/>
              </a:ext>
            </a:extLst>
          </p:cNvPr>
          <p:cNvSpPr txBox="1"/>
          <p:nvPr/>
        </p:nvSpPr>
        <p:spPr>
          <a:xfrm>
            <a:off x="927100" y="4935793"/>
            <a:ext cx="7289800" cy="923330"/>
          </a:xfrm>
          <a:prstGeom prst="rect">
            <a:avLst/>
          </a:prstGeom>
          <a:noFill/>
        </p:spPr>
        <p:txBody>
          <a:bodyPr wrap="square" rtlCol="0">
            <a:spAutoFit/>
          </a:bodyPr>
          <a:lstStyle/>
          <a:p>
            <a:r>
              <a:rPr lang="en-GB" dirty="0"/>
              <a:t>I </a:t>
            </a:r>
            <a:r>
              <a:rPr lang="en-GB" b="1" dirty="0"/>
              <a:t>loaded</a:t>
            </a:r>
            <a:r>
              <a:rPr lang="en-GB" dirty="0"/>
              <a:t> my pandas DataFrame into a </a:t>
            </a:r>
            <a:r>
              <a:rPr lang="en-GB" b="1" dirty="0"/>
              <a:t>new Snowflake table </a:t>
            </a:r>
            <a:r>
              <a:rPr lang="en-GB" dirty="0"/>
              <a:t>named ‘USED_CAR_PRICES_TABLE’ </a:t>
            </a:r>
            <a:r>
              <a:rPr lang="en-US" dirty="0"/>
              <a:t>using the Snowpark integration, which auto-creates the schema.</a:t>
            </a:r>
            <a:endParaRPr lang="en-GB" dirty="0"/>
          </a:p>
        </p:txBody>
      </p:sp>
    </p:spTree>
    <p:extLst>
      <p:ext uri="{BB962C8B-B14F-4D97-AF65-F5344CB8AC3E}">
        <p14:creationId xmlns:p14="http://schemas.microsoft.com/office/powerpoint/2010/main" val="376830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1ADA-AD82-991E-45AA-96BE520E9AA1}"/>
              </a:ext>
            </a:extLst>
          </p:cNvPr>
          <p:cNvSpPr>
            <a:spLocks noGrp="1"/>
          </p:cNvSpPr>
          <p:nvPr>
            <p:ph type="title"/>
          </p:nvPr>
        </p:nvSpPr>
        <p:spPr/>
        <p:txBody>
          <a:bodyPr/>
          <a:lstStyle/>
          <a:p>
            <a:r>
              <a:rPr lang="en-GB" dirty="0"/>
              <a:t>Validating the Upload</a:t>
            </a:r>
          </a:p>
        </p:txBody>
      </p:sp>
      <p:pic>
        <p:nvPicPr>
          <p:cNvPr id="5" name="Content Placeholder 4">
            <a:extLst>
              <a:ext uri="{FF2B5EF4-FFF2-40B4-BE49-F238E27FC236}">
                <a16:creationId xmlns:a16="http://schemas.microsoft.com/office/drawing/2014/main" id="{5ADB1920-6DC7-D622-B0DF-5CE5476E48D3}"/>
              </a:ext>
            </a:extLst>
          </p:cNvPr>
          <p:cNvPicPr>
            <a:picLocks noGrp="1" noChangeAspect="1"/>
          </p:cNvPicPr>
          <p:nvPr>
            <p:ph idx="1"/>
          </p:nvPr>
        </p:nvPicPr>
        <p:blipFill>
          <a:blip r:embed="rId2"/>
          <a:stretch>
            <a:fillRect/>
          </a:stretch>
        </p:blipFill>
        <p:spPr>
          <a:xfrm>
            <a:off x="768096" y="2250059"/>
            <a:ext cx="5537243" cy="4022725"/>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7247AD00-1AA7-4A98-EC6B-C5F695131FE7}"/>
              </a:ext>
            </a:extLst>
          </p:cNvPr>
          <p:cNvSpPr txBox="1"/>
          <p:nvPr/>
        </p:nvSpPr>
        <p:spPr>
          <a:xfrm>
            <a:off x="6508954" y="2250059"/>
            <a:ext cx="2054943" cy="2862322"/>
          </a:xfrm>
          <a:prstGeom prst="rect">
            <a:avLst/>
          </a:prstGeom>
          <a:noFill/>
        </p:spPr>
        <p:txBody>
          <a:bodyPr wrap="square" rtlCol="0">
            <a:spAutoFit/>
          </a:bodyPr>
          <a:lstStyle/>
          <a:p>
            <a:r>
              <a:rPr lang="en-US" dirty="0"/>
              <a:t>I validated that the data was successfully uploaded by inspecting sample rows and counting the </a:t>
            </a:r>
            <a:r>
              <a:rPr lang="en-US" b="1" dirty="0"/>
              <a:t>total records</a:t>
            </a:r>
            <a:r>
              <a:rPr lang="en-US" dirty="0"/>
              <a:t>. </a:t>
            </a:r>
            <a:r>
              <a:rPr lang="en-GB" dirty="0"/>
              <a:t>(matched the total in pandas after data cleansing)</a:t>
            </a:r>
          </a:p>
        </p:txBody>
      </p:sp>
    </p:spTree>
    <p:extLst>
      <p:ext uri="{BB962C8B-B14F-4D97-AF65-F5344CB8AC3E}">
        <p14:creationId xmlns:p14="http://schemas.microsoft.com/office/powerpoint/2010/main" val="2442734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4DFE-F271-1363-2EE0-919EE2EAD708}"/>
              </a:ext>
            </a:extLst>
          </p:cNvPr>
          <p:cNvSpPr>
            <a:spLocks noGrp="1"/>
          </p:cNvSpPr>
          <p:nvPr>
            <p:ph type="title"/>
          </p:nvPr>
        </p:nvSpPr>
        <p:spPr/>
        <p:txBody>
          <a:bodyPr/>
          <a:lstStyle/>
          <a:p>
            <a:r>
              <a:rPr lang="en-GB" dirty="0"/>
              <a:t>Database in Snowflake Screenshot</a:t>
            </a:r>
          </a:p>
        </p:txBody>
      </p:sp>
      <p:pic>
        <p:nvPicPr>
          <p:cNvPr id="5" name="Content Placeholder 4">
            <a:extLst>
              <a:ext uri="{FF2B5EF4-FFF2-40B4-BE49-F238E27FC236}">
                <a16:creationId xmlns:a16="http://schemas.microsoft.com/office/drawing/2014/main" id="{C276D67E-D332-F7DA-40EA-78C2FCF2C20C}"/>
              </a:ext>
            </a:extLst>
          </p:cNvPr>
          <p:cNvPicPr>
            <a:picLocks noGrp="1" noChangeAspect="1"/>
          </p:cNvPicPr>
          <p:nvPr>
            <p:ph idx="1"/>
          </p:nvPr>
        </p:nvPicPr>
        <p:blipFill>
          <a:blip r:embed="rId2"/>
          <a:stretch>
            <a:fillRect/>
          </a:stretch>
        </p:blipFill>
        <p:spPr>
          <a:xfrm>
            <a:off x="927100" y="1966844"/>
            <a:ext cx="7289800" cy="368572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EBC8FA8A-DB2C-CB65-8CDB-97199B65B84F}"/>
              </a:ext>
            </a:extLst>
          </p:cNvPr>
          <p:cNvSpPr txBox="1"/>
          <p:nvPr/>
        </p:nvSpPr>
        <p:spPr>
          <a:xfrm>
            <a:off x="926846" y="5810864"/>
            <a:ext cx="7290054" cy="646331"/>
          </a:xfrm>
          <a:prstGeom prst="rect">
            <a:avLst/>
          </a:prstGeom>
          <a:noFill/>
        </p:spPr>
        <p:txBody>
          <a:bodyPr wrap="square" rtlCol="0">
            <a:spAutoFit/>
          </a:bodyPr>
          <a:lstStyle/>
          <a:p>
            <a:pPr algn="ctr"/>
            <a:r>
              <a:rPr lang="en-GB" b="1" dirty="0"/>
              <a:t>FINISHED!!! </a:t>
            </a:r>
          </a:p>
          <a:p>
            <a:pPr algn="ctr"/>
            <a:r>
              <a:rPr lang="en-GB" dirty="0" err="1"/>
              <a:t>gotta</a:t>
            </a:r>
            <a:r>
              <a:rPr lang="en-GB" dirty="0"/>
              <a:t> give myself a pat on the back (and a little sweet treat </a:t>
            </a:r>
            <a:r>
              <a:rPr lang="en-GB" dirty="0">
                <a:sym typeface="Wingdings" panose="05000000000000000000" pitchFamily="2" charset="2"/>
              </a:rPr>
              <a:t></a:t>
            </a:r>
            <a:r>
              <a:rPr lang="en-GB" dirty="0"/>
              <a:t>)</a:t>
            </a:r>
          </a:p>
        </p:txBody>
      </p:sp>
    </p:spTree>
    <p:extLst>
      <p:ext uri="{BB962C8B-B14F-4D97-AF65-F5344CB8AC3E}">
        <p14:creationId xmlns:p14="http://schemas.microsoft.com/office/powerpoint/2010/main" val="2011622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3591" y="804333"/>
            <a:ext cx="2543925" cy="5249334"/>
          </a:xfrm>
        </p:spPr>
        <p:txBody>
          <a:bodyPr>
            <a:normAutofit/>
          </a:bodyPr>
          <a:lstStyle/>
          <a:p>
            <a:pPr algn="r"/>
            <a:r>
              <a:rPr lang="en-GB">
                <a:solidFill>
                  <a:srgbClr val="FFFFFF"/>
                </a:solidFill>
              </a:rPr>
              <a:t>Task 7: Learnings &amp; Reflections</a:t>
            </a:r>
          </a:p>
        </p:txBody>
      </p:sp>
      <p:sp>
        <p:nvSpPr>
          <p:cNvPr id="3" name="Content Placeholder 2"/>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lang="en-US" dirty="0"/>
              <a:t> What I’ve Learnt</a:t>
            </a:r>
          </a:p>
          <a:p>
            <a:pPr>
              <a:buFont typeface="Arial" panose="020B0604020202020204" pitchFamily="34" charset="0"/>
              <a:buChar char="•"/>
            </a:pPr>
            <a:r>
              <a:rPr lang="en-US" dirty="0"/>
              <a:t> Problems &amp; How I Solved Them (Fixes)</a:t>
            </a:r>
          </a:p>
          <a:p>
            <a:pPr>
              <a:buFont typeface="Arial" panose="020B0604020202020204" pitchFamily="34" charset="0"/>
              <a:buChar char="•"/>
            </a:pPr>
            <a:r>
              <a:rPr lang="en-US" dirty="0"/>
              <a:t> Business Use Case: Why this matters</a:t>
            </a:r>
          </a:p>
          <a:p>
            <a:pPr>
              <a:buFont typeface="Arial" panose="020B0604020202020204" pitchFamily="34" charset="0"/>
              <a:buChar char="•"/>
            </a:pPr>
            <a:r>
              <a:rPr lang="en-US" dirty="0"/>
              <a:t> What I Found Difficult</a:t>
            </a:r>
          </a:p>
          <a:p>
            <a:pPr>
              <a:buFont typeface="Arial" panose="020B0604020202020204" pitchFamily="34" charset="0"/>
              <a:buChar char="•"/>
            </a:pPr>
            <a:r>
              <a:rPr lang="en-US" dirty="0"/>
              <a:t> What I Would Do Differently</a:t>
            </a:r>
          </a:p>
          <a:p>
            <a:pPr>
              <a:buFont typeface="Arial" panose="020B0604020202020204" pitchFamily="34" charset="0"/>
              <a:buChar char="•"/>
            </a:pPr>
            <a:r>
              <a:rPr lang="en-US" dirty="0"/>
              <a:t> Do I Still Want A Data Engineer Career?</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5" name="Straight Connector 1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5CCBD77-D7BE-09AC-6E8D-E7C7573AA4C9}"/>
              </a:ext>
            </a:extLst>
          </p:cNvPr>
          <p:cNvSpPr>
            <a:spLocks noGrp="1"/>
          </p:cNvSpPr>
          <p:nvPr>
            <p:ph type="title"/>
          </p:nvPr>
        </p:nvSpPr>
        <p:spPr>
          <a:xfrm>
            <a:off x="475706" y="640080"/>
            <a:ext cx="5030863" cy="3034857"/>
          </a:xfrm>
        </p:spPr>
        <p:txBody>
          <a:bodyPr vert="horz" lIns="91440" tIns="45720" rIns="91440" bIns="45720" rtlCol="0" anchor="b">
            <a:normAutofit/>
          </a:bodyPr>
          <a:lstStyle/>
          <a:p>
            <a:pPr algn="r"/>
            <a:r>
              <a:rPr lang="en-US" sz="5000" kern="1200" cap="all" spc="200" baseline="0" dirty="0">
                <a:solidFill>
                  <a:srgbClr val="FFFFFF"/>
                </a:solidFill>
                <a:latin typeface="+mj-lt"/>
                <a:ea typeface="+mj-ea"/>
                <a:cs typeface="+mj-cs"/>
              </a:rPr>
              <a:t>Preparation </a:t>
            </a:r>
          </a:p>
        </p:txBody>
      </p:sp>
      <p:cxnSp>
        <p:nvCxnSpPr>
          <p:cNvPr id="21" name="Straight Connector 20">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8" name="Graphic 7" descr="Questionnaire">
            <a:extLst>
              <a:ext uri="{FF2B5EF4-FFF2-40B4-BE49-F238E27FC236}">
                <a16:creationId xmlns:a16="http://schemas.microsoft.com/office/drawing/2014/main" id="{0871842F-9BCF-9A11-DC48-C6D8BCECB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27265160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BCB4C-2393-F95A-9029-9640476A1969}"/>
              </a:ext>
            </a:extLst>
          </p:cNvPr>
          <p:cNvSpPr>
            <a:spLocks noGrp="1"/>
          </p:cNvSpPr>
          <p:nvPr>
            <p:ph type="title"/>
          </p:nvPr>
        </p:nvSpPr>
        <p:spPr>
          <a:xfrm>
            <a:off x="723591" y="804333"/>
            <a:ext cx="2543925" cy="5249334"/>
          </a:xfrm>
        </p:spPr>
        <p:txBody>
          <a:bodyPr>
            <a:normAutofit/>
          </a:bodyPr>
          <a:lstStyle/>
          <a:p>
            <a:pPr algn="r"/>
            <a:r>
              <a:rPr lang="en-GB" dirty="0">
                <a:solidFill>
                  <a:srgbClr val="FFFFFF"/>
                </a:solidFill>
              </a:rPr>
              <a:t>What I’ve learnt</a:t>
            </a:r>
          </a:p>
        </p:txBody>
      </p:sp>
      <p:sp>
        <p:nvSpPr>
          <p:cNvPr id="3" name="Content Placeholder 2">
            <a:extLst>
              <a:ext uri="{FF2B5EF4-FFF2-40B4-BE49-F238E27FC236}">
                <a16:creationId xmlns:a16="http://schemas.microsoft.com/office/drawing/2014/main" id="{1F032650-66F3-474F-957E-5E0A237A7713}"/>
              </a:ext>
            </a:extLst>
          </p:cNvPr>
          <p:cNvSpPr>
            <a:spLocks noGrp="1"/>
          </p:cNvSpPr>
          <p:nvPr>
            <p:ph idx="1"/>
          </p:nvPr>
        </p:nvSpPr>
        <p:spPr>
          <a:xfrm>
            <a:off x="3713286" y="804333"/>
            <a:ext cx="4729502" cy="5249334"/>
          </a:xfrm>
        </p:spPr>
        <p:txBody>
          <a:bodyPr anchor="ctr">
            <a:normAutofit/>
          </a:bodyPr>
          <a:lstStyle/>
          <a:p>
            <a:pPr>
              <a:buFont typeface="Arial" panose="020B0604020202020204" pitchFamily="34" charset="0"/>
              <a:buChar char="•"/>
            </a:pPr>
            <a:r>
              <a:rPr lang="en-GB" sz="1700"/>
              <a:t> Using Miniconda in WSL</a:t>
            </a:r>
          </a:p>
          <a:p>
            <a:pPr>
              <a:buFont typeface="Arial" panose="020B0604020202020204" pitchFamily="34" charset="0"/>
              <a:buChar char="•"/>
            </a:pPr>
            <a:r>
              <a:rPr lang="en-GB" sz="1700"/>
              <a:t> Setting up Conda environments</a:t>
            </a:r>
          </a:p>
          <a:p>
            <a:pPr>
              <a:buFont typeface="Arial" panose="020B0604020202020204" pitchFamily="34" charset="0"/>
              <a:buChar char="•"/>
            </a:pPr>
            <a:r>
              <a:rPr lang="en-GB" sz="1700"/>
              <a:t> Creating Jupyter Notebooks in VS code</a:t>
            </a:r>
          </a:p>
          <a:p>
            <a:pPr>
              <a:buFont typeface="Arial" panose="020B0604020202020204" pitchFamily="34" charset="0"/>
              <a:buChar char="•"/>
            </a:pPr>
            <a:r>
              <a:rPr lang="en-GB" sz="1700"/>
              <a:t> Importing datasets directly into Jupyter Notebook from Kaggle API</a:t>
            </a:r>
          </a:p>
          <a:p>
            <a:pPr>
              <a:buFont typeface="Arial" panose="020B0604020202020204" pitchFamily="34" charset="0"/>
              <a:buChar char="•"/>
            </a:pPr>
            <a:r>
              <a:rPr lang="en-GB" sz="1700"/>
              <a:t> Importing, Reading, and Combining data files using Pandas</a:t>
            </a:r>
          </a:p>
          <a:p>
            <a:pPr>
              <a:buFont typeface="Arial" panose="020B0604020202020204" pitchFamily="34" charset="0"/>
              <a:buChar char="•"/>
            </a:pPr>
            <a:r>
              <a:rPr lang="en-GB" sz="1700"/>
              <a:t> Analysing data sets using Pandas</a:t>
            </a:r>
          </a:p>
          <a:p>
            <a:pPr>
              <a:buFont typeface="Arial" panose="020B0604020202020204" pitchFamily="34" charset="0"/>
              <a:buChar char="•"/>
            </a:pPr>
            <a:r>
              <a:rPr lang="en-GB" sz="1700"/>
              <a:t> Identifying/addressing data quality issues using Pandas</a:t>
            </a:r>
          </a:p>
          <a:p>
            <a:pPr>
              <a:buFont typeface="Arial" panose="020B0604020202020204" pitchFamily="34" charset="0"/>
              <a:buChar char="•"/>
            </a:pPr>
            <a:r>
              <a:rPr lang="en-GB" sz="1700"/>
              <a:t> Importing pandas table into Snowflake using Python </a:t>
            </a:r>
          </a:p>
          <a:p>
            <a:pPr>
              <a:buFont typeface="Arial" panose="020B0604020202020204" pitchFamily="34" charset="0"/>
              <a:buChar char="•"/>
            </a:pPr>
            <a:r>
              <a:rPr lang="en-GB" sz="1700"/>
              <a:t> Learning the basics of Prompt Engineering </a:t>
            </a:r>
          </a:p>
          <a:p>
            <a:pPr>
              <a:buFont typeface="Arial" panose="020B0604020202020204" pitchFamily="34" charset="0"/>
              <a:buChar char="•"/>
            </a:pPr>
            <a:r>
              <a:rPr lang="en-GB" sz="1700"/>
              <a:t> Bonus: Completing a valuable project to showcase in my portfolio </a:t>
            </a:r>
          </a:p>
          <a:p>
            <a:pPr>
              <a:buFont typeface="Arial" panose="020B0604020202020204" pitchFamily="34" charset="0"/>
              <a:buChar char="•"/>
            </a:pPr>
            <a:endParaRPr lang="en-GB" sz="1700"/>
          </a:p>
        </p:txBody>
      </p:sp>
      <p:sp>
        <p:nvSpPr>
          <p:cNvPr id="4" name="TextBox 3">
            <a:extLst>
              <a:ext uri="{FF2B5EF4-FFF2-40B4-BE49-F238E27FC236}">
                <a16:creationId xmlns:a16="http://schemas.microsoft.com/office/drawing/2014/main" id="{2AA18DE2-5FA4-77E4-0BF4-159CC89A9ABE}"/>
              </a:ext>
            </a:extLst>
          </p:cNvPr>
          <p:cNvSpPr txBox="1"/>
          <p:nvPr/>
        </p:nvSpPr>
        <p:spPr>
          <a:xfrm>
            <a:off x="1816100" y="4046803"/>
            <a:ext cx="1451416" cy="2308324"/>
          </a:xfrm>
          <a:prstGeom prst="rect">
            <a:avLst/>
          </a:prstGeom>
          <a:noFill/>
        </p:spPr>
        <p:txBody>
          <a:bodyPr wrap="square" rtlCol="0">
            <a:spAutoFit/>
          </a:bodyPr>
          <a:lstStyle/>
          <a:p>
            <a:pPr algn="r"/>
            <a:r>
              <a:rPr lang="en-GB" b="1" dirty="0">
                <a:solidFill>
                  <a:schemeClr val="bg1"/>
                </a:solidFill>
              </a:rPr>
              <a:t>Never in my life did I think I would gain so many skills in such a short time…</a:t>
            </a:r>
            <a:endParaRPr lang="en-GB" dirty="0">
              <a:solidFill>
                <a:schemeClr val="bg1"/>
              </a:solidFill>
            </a:endParaRPr>
          </a:p>
          <a:p>
            <a:pPr algn="r"/>
            <a:endParaRPr lang="en-GB" dirty="0"/>
          </a:p>
        </p:txBody>
      </p:sp>
    </p:spTree>
    <p:extLst>
      <p:ext uri="{BB962C8B-B14F-4D97-AF65-F5344CB8AC3E}">
        <p14:creationId xmlns:p14="http://schemas.microsoft.com/office/powerpoint/2010/main" val="1813907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43" name="Straight Connector 4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F92011-275F-E8A5-90F2-211EEB971173}"/>
              </a:ext>
            </a:extLst>
          </p:cNvPr>
          <p:cNvSpPr>
            <a:spLocks noGrp="1"/>
          </p:cNvSpPr>
          <p:nvPr>
            <p:ph type="title"/>
          </p:nvPr>
        </p:nvSpPr>
        <p:spPr>
          <a:xfrm>
            <a:off x="475706" y="640080"/>
            <a:ext cx="5030863" cy="3034857"/>
          </a:xfrm>
        </p:spPr>
        <p:txBody>
          <a:bodyPr vert="horz" lIns="91440" tIns="45720" rIns="91440" bIns="45720" rtlCol="0" anchor="b">
            <a:normAutofit/>
          </a:bodyPr>
          <a:lstStyle/>
          <a:p>
            <a:pPr algn="r"/>
            <a:r>
              <a:rPr lang="en-US" sz="5000" kern="1200" cap="all" spc="200" baseline="0">
                <a:solidFill>
                  <a:srgbClr val="FFFFFF"/>
                </a:solidFill>
                <a:latin typeface="+mj-lt"/>
                <a:ea typeface="+mj-ea"/>
                <a:cs typeface="+mj-cs"/>
              </a:rPr>
              <a:t>Problems and fixes</a:t>
            </a:r>
          </a:p>
        </p:txBody>
      </p:sp>
      <p:cxnSp>
        <p:nvCxnSpPr>
          <p:cNvPr id="49" name="Straight Connector 48">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Tools">
            <a:extLst>
              <a:ext uri="{FF2B5EF4-FFF2-40B4-BE49-F238E27FC236}">
                <a16:creationId xmlns:a16="http://schemas.microsoft.com/office/drawing/2014/main" id="{EE8AED81-F45F-B0CF-4D04-D322DC2CF1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646125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3852-A47B-F6C2-686C-1AC323AC9525}"/>
              </a:ext>
            </a:extLst>
          </p:cNvPr>
          <p:cNvSpPr>
            <a:spLocks noGrp="1"/>
          </p:cNvSpPr>
          <p:nvPr>
            <p:ph type="title"/>
          </p:nvPr>
        </p:nvSpPr>
        <p:spPr/>
        <p:txBody>
          <a:bodyPr>
            <a:normAutofit/>
          </a:bodyPr>
          <a:lstStyle/>
          <a:p>
            <a:r>
              <a:rPr lang="en-GB" dirty="0"/>
              <a:t>1. Conda environment error</a:t>
            </a:r>
          </a:p>
        </p:txBody>
      </p:sp>
      <p:sp>
        <p:nvSpPr>
          <p:cNvPr id="3" name="Content Placeholder 2">
            <a:extLst>
              <a:ext uri="{FF2B5EF4-FFF2-40B4-BE49-F238E27FC236}">
                <a16:creationId xmlns:a16="http://schemas.microsoft.com/office/drawing/2014/main" id="{B7CF444F-49C8-1B99-0547-30EADAC8AB7C}"/>
              </a:ext>
            </a:extLst>
          </p:cNvPr>
          <p:cNvSpPr>
            <a:spLocks noGrp="1"/>
          </p:cNvSpPr>
          <p:nvPr>
            <p:ph idx="1"/>
          </p:nvPr>
        </p:nvSpPr>
        <p:spPr>
          <a:xfrm>
            <a:off x="768096" y="2084832"/>
            <a:ext cx="7290055" cy="4224528"/>
          </a:xfrm>
        </p:spPr>
        <p:txBody>
          <a:bodyPr/>
          <a:lstStyle/>
          <a:p>
            <a:pPr>
              <a:buFont typeface="Arial" panose="020B0604020202020204" pitchFamily="34" charset="0"/>
              <a:buChar char="•"/>
            </a:pPr>
            <a:r>
              <a:rPr lang="en-GB" dirty="0"/>
              <a:t> After opening a notebook in VS Code, I tried to run a test print command however it prompted me to create an environment</a:t>
            </a:r>
          </a:p>
          <a:p>
            <a:pPr>
              <a:buFont typeface="Arial" panose="020B0604020202020204" pitchFamily="34" charset="0"/>
              <a:buChar char="•"/>
            </a:pPr>
            <a:r>
              <a:rPr lang="en-GB" dirty="0"/>
              <a:t> the conda environment set up was failing because I was in WSL (Troubleshooted using copilot)</a:t>
            </a:r>
          </a:p>
          <a:p>
            <a:pPr>
              <a:buFont typeface="Arial" panose="020B0604020202020204" pitchFamily="34" charset="0"/>
              <a:buChar char="•"/>
            </a:pPr>
            <a:r>
              <a:rPr lang="en-GB" dirty="0"/>
              <a:t> Using ChatGPT I compared miniconda in WSL vs anaconda in Windows and listed the pros/cons</a:t>
            </a:r>
          </a:p>
          <a:p>
            <a:pPr>
              <a:buFont typeface="Arial" panose="020B0604020202020204" pitchFamily="34" charset="0"/>
              <a:buChar char="•"/>
            </a:pPr>
            <a:r>
              <a:rPr lang="en-GB" dirty="0"/>
              <a:t> Summary: using WSL environment for everything is better for long-term data engineering career development.</a:t>
            </a:r>
          </a:p>
          <a:p>
            <a:pPr>
              <a:buFont typeface="Arial" panose="020B0604020202020204" pitchFamily="34" charset="0"/>
              <a:buChar char="•"/>
            </a:pPr>
            <a:r>
              <a:rPr lang="en-GB" dirty="0"/>
              <a:t> Since I already use WSL for my projects, I decided to reinstall miniconda for WSL </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330929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0260-053A-1803-36A3-976F45B6F9A0}"/>
              </a:ext>
            </a:extLst>
          </p:cNvPr>
          <p:cNvSpPr>
            <a:spLocks noGrp="1"/>
          </p:cNvSpPr>
          <p:nvPr>
            <p:ph type="title"/>
          </p:nvPr>
        </p:nvSpPr>
        <p:spPr>
          <a:xfrm>
            <a:off x="768096" y="585216"/>
            <a:ext cx="3566160" cy="1387422"/>
          </a:xfrm>
        </p:spPr>
        <p:txBody>
          <a:bodyPr>
            <a:normAutofit/>
          </a:bodyPr>
          <a:lstStyle/>
          <a:p>
            <a:r>
              <a:rPr lang="en-GB" sz="3600" dirty="0"/>
              <a:t>2. Kaggle </a:t>
            </a:r>
            <a:r>
              <a:rPr lang="en-GB" sz="3600" dirty="0" err="1"/>
              <a:t>HyperLink</a:t>
            </a:r>
            <a:r>
              <a:rPr lang="en-GB" sz="3600" dirty="0"/>
              <a:t> fault</a:t>
            </a:r>
          </a:p>
        </p:txBody>
      </p:sp>
      <p:pic>
        <p:nvPicPr>
          <p:cNvPr id="15" name="Content Placeholder 14">
            <a:extLst>
              <a:ext uri="{FF2B5EF4-FFF2-40B4-BE49-F238E27FC236}">
                <a16:creationId xmlns:a16="http://schemas.microsoft.com/office/drawing/2014/main" id="{4EA5EE51-98AC-BF88-B8E7-F75F0316B3E5}"/>
              </a:ext>
            </a:extLst>
          </p:cNvPr>
          <p:cNvPicPr>
            <a:picLocks noGrp="1" noChangeAspect="1"/>
          </p:cNvPicPr>
          <p:nvPr>
            <p:ph sz="half" idx="2"/>
          </p:nvPr>
        </p:nvPicPr>
        <p:blipFill>
          <a:blip r:embed="rId2"/>
          <a:stretch>
            <a:fillRect/>
          </a:stretch>
        </p:blipFill>
        <p:spPr>
          <a:xfrm>
            <a:off x="1943085" y="3978275"/>
            <a:ext cx="7100114" cy="2879725"/>
          </a:xfrm>
        </p:spPr>
      </p:pic>
      <p:sp>
        <p:nvSpPr>
          <p:cNvPr id="16" name="TextBox 15">
            <a:extLst>
              <a:ext uri="{FF2B5EF4-FFF2-40B4-BE49-F238E27FC236}">
                <a16:creationId xmlns:a16="http://schemas.microsoft.com/office/drawing/2014/main" id="{2F050937-EAAB-6208-79FF-96372E5186B1}"/>
              </a:ext>
            </a:extLst>
          </p:cNvPr>
          <p:cNvSpPr txBox="1"/>
          <p:nvPr/>
        </p:nvSpPr>
        <p:spPr>
          <a:xfrm>
            <a:off x="184935" y="5133235"/>
            <a:ext cx="1697177" cy="1200329"/>
          </a:xfrm>
          <a:prstGeom prst="rect">
            <a:avLst/>
          </a:prstGeom>
          <a:noFill/>
        </p:spPr>
        <p:txBody>
          <a:bodyPr wrap="square" rtlCol="0">
            <a:spAutoFit/>
          </a:bodyPr>
          <a:lstStyle/>
          <a:p>
            <a:r>
              <a:rPr lang="en-GB" dirty="0"/>
              <a:t>I ended up just manually searching ‘kaggle.com’</a:t>
            </a:r>
          </a:p>
        </p:txBody>
      </p:sp>
      <p:pic>
        <p:nvPicPr>
          <p:cNvPr id="18" name="Picture 17">
            <a:extLst>
              <a:ext uri="{FF2B5EF4-FFF2-40B4-BE49-F238E27FC236}">
                <a16:creationId xmlns:a16="http://schemas.microsoft.com/office/drawing/2014/main" id="{D7191DAF-A7F9-FC46-8F47-FB3708AE8BF3}"/>
              </a:ext>
            </a:extLst>
          </p:cNvPr>
          <p:cNvPicPr>
            <a:picLocks noChangeAspect="1"/>
          </p:cNvPicPr>
          <p:nvPr/>
        </p:nvPicPr>
        <p:blipFill>
          <a:blip r:embed="rId3"/>
          <a:srcRect l="2880" r="21963" b="15768"/>
          <a:stretch>
            <a:fillRect/>
          </a:stretch>
        </p:blipFill>
        <p:spPr>
          <a:xfrm>
            <a:off x="4572000" y="893067"/>
            <a:ext cx="4349554" cy="2879725"/>
          </a:xfrm>
          <a:prstGeom prst="rect">
            <a:avLst/>
          </a:prstGeom>
        </p:spPr>
      </p:pic>
      <p:sp>
        <p:nvSpPr>
          <p:cNvPr id="19" name="TextBox 18">
            <a:extLst>
              <a:ext uri="{FF2B5EF4-FFF2-40B4-BE49-F238E27FC236}">
                <a16:creationId xmlns:a16="http://schemas.microsoft.com/office/drawing/2014/main" id="{4940CCC7-EF61-62DE-9D42-166B3AFDFBCB}"/>
              </a:ext>
            </a:extLst>
          </p:cNvPr>
          <p:cNvSpPr txBox="1"/>
          <p:nvPr/>
        </p:nvSpPr>
        <p:spPr>
          <a:xfrm>
            <a:off x="184935" y="1997839"/>
            <a:ext cx="4808305" cy="3139321"/>
          </a:xfrm>
          <a:prstGeom prst="rect">
            <a:avLst/>
          </a:prstGeom>
          <a:noFill/>
        </p:spPr>
        <p:txBody>
          <a:bodyPr wrap="square" rtlCol="0">
            <a:spAutoFit/>
          </a:bodyPr>
          <a:lstStyle/>
          <a:p>
            <a:r>
              <a:rPr lang="en-GB" dirty="0"/>
              <a:t>I noticed that every time I clicked on the Kaggle.com hyperlink (in the challenge pdf provided), </a:t>
            </a:r>
          </a:p>
          <a:p>
            <a:r>
              <a:rPr lang="en-GB" dirty="0"/>
              <a:t>it would take me to a Microsoft online sign in page.</a:t>
            </a:r>
          </a:p>
          <a:p>
            <a:r>
              <a:rPr lang="en-GB" dirty="0"/>
              <a:t>So, I double checked it wasn’t me and inspected the html elements, </a:t>
            </a:r>
          </a:p>
          <a:p>
            <a:r>
              <a:rPr lang="en-GB" dirty="0"/>
              <a:t>then I asked the inbuilt google ai assistance to show me the URL attached and…</a:t>
            </a:r>
          </a:p>
          <a:p>
            <a:endParaRPr lang="en-GB" dirty="0"/>
          </a:p>
          <a:p>
            <a:r>
              <a:rPr lang="en-GB" dirty="0"/>
              <a:t>GAI failed me </a:t>
            </a:r>
            <a:r>
              <a:rPr lang="en-GB" dirty="0">
                <a:sym typeface="Wingdings" panose="05000000000000000000" pitchFamily="2" charset="2"/>
              </a:rPr>
              <a:t></a:t>
            </a:r>
          </a:p>
        </p:txBody>
      </p:sp>
    </p:spTree>
    <p:extLst>
      <p:ext uri="{BB962C8B-B14F-4D97-AF65-F5344CB8AC3E}">
        <p14:creationId xmlns:p14="http://schemas.microsoft.com/office/powerpoint/2010/main" val="3707159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DA00-67A9-C774-5498-5393AE62D277}"/>
              </a:ext>
            </a:extLst>
          </p:cNvPr>
          <p:cNvSpPr>
            <a:spLocks noGrp="1"/>
          </p:cNvSpPr>
          <p:nvPr>
            <p:ph type="title"/>
          </p:nvPr>
        </p:nvSpPr>
        <p:spPr>
          <a:xfrm>
            <a:off x="768096" y="698642"/>
            <a:ext cx="3187455" cy="1212351"/>
          </a:xfrm>
        </p:spPr>
        <p:txBody>
          <a:bodyPr/>
          <a:lstStyle/>
          <a:p>
            <a:r>
              <a:rPr lang="en-GB" dirty="0"/>
              <a:t>3. Task 4 mistake?</a:t>
            </a:r>
          </a:p>
        </p:txBody>
      </p:sp>
      <p:sp>
        <p:nvSpPr>
          <p:cNvPr id="3" name="Content Placeholder 2">
            <a:extLst>
              <a:ext uri="{FF2B5EF4-FFF2-40B4-BE49-F238E27FC236}">
                <a16:creationId xmlns:a16="http://schemas.microsoft.com/office/drawing/2014/main" id="{B5116031-1B21-547F-7075-0A89C62CF534}"/>
              </a:ext>
            </a:extLst>
          </p:cNvPr>
          <p:cNvSpPr>
            <a:spLocks noGrp="1"/>
          </p:cNvSpPr>
          <p:nvPr>
            <p:ph sz="half" idx="1"/>
          </p:nvPr>
        </p:nvSpPr>
        <p:spPr>
          <a:xfrm>
            <a:off x="4083831" y="290856"/>
            <a:ext cx="5060170" cy="2491483"/>
          </a:xfrm>
        </p:spPr>
        <p:txBody>
          <a:bodyPr>
            <a:normAutofit/>
          </a:bodyPr>
          <a:lstStyle/>
          <a:p>
            <a:r>
              <a:rPr lang="en-GB" dirty="0"/>
              <a:t>In task 4, it mentions how to import a single file before prompting the applicant to figure out how to combine all the files…</a:t>
            </a:r>
          </a:p>
          <a:p>
            <a:r>
              <a:rPr lang="en-GB" dirty="0"/>
              <a:t>However, the data set on Kaggle only has one single CSV file.</a:t>
            </a:r>
          </a:p>
          <a:p>
            <a:r>
              <a:rPr lang="en-GB" dirty="0"/>
              <a:t>I quickly made a few checks (</a:t>
            </a:r>
            <a:r>
              <a:rPr lang="en-GB" b="1" dirty="0"/>
              <a:t>see next slides</a:t>
            </a:r>
            <a:r>
              <a:rPr lang="en-GB" dirty="0"/>
              <a:t>)… </a:t>
            </a:r>
          </a:p>
        </p:txBody>
      </p:sp>
      <p:pic>
        <p:nvPicPr>
          <p:cNvPr id="6" name="Content Placeholder 5" descr="A screenshot of a computer&#10;&#10;AI-generated content may be incorrect.">
            <a:extLst>
              <a:ext uri="{FF2B5EF4-FFF2-40B4-BE49-F238E27FC236}">
                <a16:creationId xmlns:a16="http://schemas.microsoft.com/office/drawing/2014/main" id="{D5B792F3-31EC-643D-4D8B-B8E72F809334}"/>
              </a:ext>
            </a:extLst>
          </p:cNvPr>
          <p:cNvPicPr>
            <a:picLocks noGrp="1" noChangeAspect="1"/>
          </p:cNvPicPr>
          <p:nvPr>
            <p:ph sz="half" idx="2"/>
          </p:nvPr>
        </p:nvPicPr>
        <p:blipFill>
          <a:blip r:embed="rId2"/>
          <a:stretch>
            <a:fillRect/>
          </a:stretch>
        </p:blipFill>
        <p:spPr>
          <a:xfrm>
            <a:off x="177480" y="2716204"/>
            <a:ext cx="7990475" cy="4033917"/>
          </a:xfrm>
          <a:prstGeom prst="rect">
            <a:avLst/>
          </a:prstGeom>
          <a:ln>
            <a:noFill/>
          </a:ln>
          <a:effectLst>
            <a:outerShdw blurRad="190500" algn="tl" rotWithShape="0">
              <a:srgbClr val="000000">
                <a:alpha val="70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394AB85-9E0B-9BA1-07C8-CA91EC91D06A}"/>
                  </a:ext>
                </a:extLst>
              </p14:cNvPr>
              <p14:cNvContentPartPr/>
              <p14:nvPr/>
            </p14:nvContentPartPr>
            <p14:xfrm>
              <a:off x="5823595" y="5105544"/>
              <a:ext cx="1708920" cy="1461600"/>
            </p14:xfrm>
          </p:contentPart>
        </mc:Choice>
        <mc:Fallback xmlns="">
          <p:pic>
            <p:nvPicPr>
              <p:cNvPr id="7" name="Ink 6">
                <a:extLst>
                  <a:ext uri="{FF2B5EF4-FFF2-40B4-BE49-F238E27FC236}">
                    <a16:creationId xmlns:a16="http://schemas.microsoft.com/office/drawing/2014/main" id="{6394AB85-9E0B-9BA1-07C8-CA91EC91D06A}"/>
                  </a:ext>
                </a:extLst>
              </p:cNvPr>
              <p:cNvPicPr/>
              <p:nvPr/>
            </p:nvPicPr>
            <p:blipFill>
              <a:blip r:embed="rId4"/>
              <a:stretch>
                <a:fillRect/>
              </a:stretch>
            </p:blipFill>
            <p:spPr>
              <a:xfrm>
                <a:off x="5817475" y="5099424"/>
                <a:ext cx="1721160" cy="1473840"/>
              </a:xfrm>
              <a:prstGeom prst="rect">
                <a:avLst/>
              </a:prstGeom>
            </p:spPr>
          </p:pic>
        </mc:Fallback>
      </mc:AlternateContent>
    </p:spTree>
    <p:extLst>
      <p:ext uri="{BB962C8B-B14F-4D97-AF65-F5344CB8AC3E}">
        <p14:creationId xmlns:p14="http://schemas.microsoft.com/office/powerpoint/2010/main" val="30061799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33" name="Straight Connector 3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8A6A8AD-1B4C-FBF6-B271-6EA0571DCF37}"/>
              </a:ext>
            </a:extLst>
          </p:cNvPr>
          <p:cNvSpPr>
            <a:spLocks noGrp="1"/>
          </p:cNvSpPr>
          <p:nvPr>
            <p:ph type="title"/>
          </p:nvPr>
        </p:nvSpPr>
        <p:spPr>
          <a:xfrm>
            <a:off x="342900" y="4960137"/>
            <a:ext cx="5829300" cy="1463040"/>
          </a:xfrm>
        </p:spPr>
        <p:txBody>
          <a:bodyPr vert="horz" lIns="91440" tIns="45720" rIns="91440" bIns="45720" rtlCol="0" anchor="ctr">
            <a:normAutofit/>
          </a:bodyPr>
          <a:lstStyle/>
          <a:p>
            <a:pPr algn="r"/>
            <a:r>
              <a:rPr lang="en-US" sz="5000" kern="1200" cap="all" spc="200" baseline="0" dirty="0">
                <a:solidFill>
                  <a:schemeClr val="tx1">
                    <a:lumMod val="95000"/>
                    <a:lumOff val="5000"/>
                  </a:schemeClr>
                </a:solidFill>
                <a:latin typeface="+mj-lt"/>
                <a:ea typeface="+mj-ea"/>
                <a:cs typeface="+mj-cs"/>
              </a:rPr>
              <a:t>1st: Inspecting zip file</a:t>
            </a:r>
          </a:p>
        </p:txBody>
      </p:sp>
      <p:sp>
        <p:nvSpPr>
          <p:cNvPr id="7" name="Content Placeholder 6">
            <a:extLst>
              <a:ext uri="{FF2B5EF4-FFF2-40B4-BE49-F238E27FC236}">
                <a16:creationId xmlns:a16="http://schemas.microsoft.com/office/drawing/2014/main" id="{387C7C9F-3B14-D159-4EB0-425A5E712CB2}"/>
              </a:ext>
            </a:extLst>
          </p:cNvPr>
          <p:cNvSpPr>
            <a:spLocks noGrp="1"/>
          </p:cNvSpPr>
          <p:nvPr>
            <p:ph sz="half" idx="2"/>
          </p:nvPr>
        </p:nvSpPr>
        <p:spPr>
          <a:xfrm>
            <a:off x="6457950" y="4960137"/>
            <a:ext cx="2400300" cy="1463040"/>
          </a:xfrm>
        </p:spPr>
        <p:txBody>
          <a:bodyPr vert="horz" lIns="91440" tIns="45720" rIns="91440" bIns="45720" rtlCol="0" anchor="ctr">
            <a:normAutofit/>
          </a:bodyPr>
          <a:lstStyle/>
          <a:p>
            <a:pPr marL="0" indent="0">
              <a:lnSpc>
                <a:spcPct val="100000"/>
              </a:lnSpc>
              <a:spcBef>
                <a:spcPts val="0"/>
              </a:spcBef>
              <a:buNone/>
            </a:pPr>
            <a:r>
              <a:rPr lang="en-US" sz="1800">
                <a:solidFill>
                  <a:schemeClr val="tx1">
                    <a:lumMod val="95000"/>
                    <a:lumOff val="5000"/>
                  </a:schemeClr>
                </a:solidFill>
              </a:rPr>
              <a:t>To verify I inspected the downloaded ZIP file and found only one CSV file.</a:t>
            </a:r>
          </a:p>
        </p:txBody>
      </p:sp>
      <p:sp useBgFill="1">
        <p:nvSpPr>
          <p:cNvPr id="35" name="Rectangle 34">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3F8C353C-49A7-DCC0-DDE2-4BB01E732214}"/>
              </a:ext>
            </a:extLst>
          </p:cNvPr>
          <p:cNvPicPr>
            <a:picLocks noGrp="1" noChangeAspect="1"/>
          </p:cNvPicPr>
          <p:nvPr>
            <p:ph sz="half" idx="1"/>
          </p:nvPr>
        </p:nvPicPr>
        <p:blipFill>
          <a:blip r:embed="rId2"/>
          <a:stretch>
            <a:fillRect/>
          </a:stretch>
        </p:blipFill>
        <p:spPr>
          <a:xfrm>
            <a:off x="495296" y="640080"/>
            <a:ext cx="8149055" cy="3931920"/>
          </a:xfrm>
          <a:prstGeom prst="rect">
            <a:avLst/>
          </a:prstGeom>
        </p:spPr>
      </p:pic>
    </p:spTree>
    <p:extLst>
      <p:ext uri="{BB962C8B-B14F-4D97-AF65-F5344CB8AC3E}">
        <p14:creationId xmlns:p14="http://schemas.microsoft.com/office/powerpoint/2010/main" val="223698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7087-FB5F-5011-7FA2-9C242189B1BD}"/>
              </a:ext>
            </a:extLst>
          </p:cNvPr>
          <p:cNvSpPr>
            <a:spLocks noGrp="1"/>
          </p:cNvSpPr>
          <p:nvPr>
            <p:ph type="title"/>
          </p:nvPr>
        </p:nvSpPr>
        <p:spPr>
          <a:xfrm>
            <a:off x="768096" y="585216"/>
            <a:ext cx="7708084" cy="1499616"/>
          </a:xfrm>
        </p:spPr>
        <p:txBody>
          <a:bodyPr>
            <a:normAutofit/>
          </a:bodyPr>
          <a:lstStyle/>
          <a:p>
            <a:r>
              <a:rPr lang="en-GB" dirty="0"/>
              <a:t>2</a:t>
            </a:r>
            <a:r>
              <a:rPr lang="en-GB" baseline="30000" dirty="0"/>
              <a:t>nd: </a:t>
            </a:r>
            <a:r>
              <a:rPr lang="en-GB" dirty="0"/>
              <a:t>checking data set update status</a:t>
            </a:r>
          </a:p>
        </p:txBody>
      </p:sp>
      <p:pic>
        <p:nvPicPr>
          <p:cNvPr id="6" name="Content Placeholder 5">
            <a:extLst>
              <a:ext uri="{FF2B5EF4-FFF2-40B4-BE49-F238E27FC236}">
                <a16:creationId xmlns:a16="http://schemas.microsoft.com/office/drawing/2014/main" id="{A8185EF2-EECB-CE4D-6CD7-5025DF94B039}"/>
              </a:ext>
            </a:extLst>
          </p:cNvPr>
          <p:cNvPicPr>
            <a:picLocks noGrp="1" noChangeAspect="1"/>
          </p:cNvPicPr>
          <p:nvPr>
            <p:ph sz="half" idx="2"/>
          </p:nvPr>
        </p:nvPicPr>
        <p:blipFill>
          <a:blip r:embed="rId2"/>
          <a:srcRect l="15420" t="34059" r="16985"/>
          <a:stretch>
            <a:fillRect/>
          </a:stretch>
        </p:blipFill>
        <p:spPr>
          <a:xfrm>
            <a:off x="113014" y="2084832"/>
            <a:ext cx="5151533" cy="321581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02C995CD-D9FF-81DF-27D6-7E60DEE477BB}"/>
              </a:ext>
            </a:extLst>
          </p:cNvPr>
          <p:cNvPicPr>
            <a:picLocks noChangeAspect="1"/>
          </p:cNvPicPr>
          <p:nvPr/>
        </p:nvPicPr>
        <p:blipFill>
          <a:blip r:embed="rId3"/>
          <a:stretch>
            <a:fillRect/>
          </a:stretch>
        </p:blipFill>
        <p:spPr>
          <a:xfrm>
            <a:off x="5306191" y="1973047"/>
            <a:ext cx="3724795" cy="4462982"/>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1D57202-5682-00D1-A307-3380DCC4A652}"/>
              </a:ext>
            </a:extLst>
          </p:cNvPr>
          <p:cNvPicPr>
            <a:picLocks noChangeAspect="1"/>
          </p:cNvPicPr>
          <p:nvPr/>
        </p:nvPicPr>
        <p:blipFill>
          <a:blip r:embed="rId4"/>
          <a:stretch>
            <a:fillRect/>
          </a:stretch>
        </p:blipFill>
        <p:spPr>
          <a:xfrm>
            <a:off x="3510986" y="5047722"/>
            <a:ext cx="3724795" cy="1629002"/>
          </a:xfrm>
          <a:prstGeom prst="rect">
            <a:avLst/>
          </a:prstGeom>
          <a:ln>
            <a:noFill/>
          </a:ln>
          <a:effectLst>
            <a:outerShdw blurRad="190500" algn="tl" rotWithShape="0">
              <a:srgbClr val="000000">
                <a:alpha val="70000"/>
              </a:srgbClr>
            </a:outerShdw>
          </a:effectLst>
        </p:spPr>
      </p:pic>
      <p:cxnSp>
        <p:nvCxnSpPr>
          <p:cNvPr id="15" name="Straight Arrow Connector 14">
            <a:extLst>
              <a:ext uri="{FF2B5EF4-FFF2-40B4-BE49-F238E27FC236}">
                <a16:creationId xmlns:a16="http://schemas.microsoft.com/office/drawing/2014/main" id="{A9405C9D-052C-41FB-FDAB-7C6BE69992F9}"/>
              </a:ext>
            </a:extLst>
          </p:cNvPr>
          <p:cNvCxnSpPr/>
          <p:nvPr/>
        </p:nvCxnSpPr>
        <p:spPr>
          <a:xfrm flipH="1">
            <a:off x="2496620" y="4212404"/>
            <a:ext cx="1428108" cy="14692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35E1AB-0D78-BA11-5ABF-EF56F60B72AD}"/>
              </a:ext>
            </a:extLst>
          </p:cNvPr>
          <p:cNvCxnSpPr>
            <a:cxnSpLocks/>
          </p:cNvCxnSpPr>
          <p:nvPr/>
        </p:nvCxnSpPr>
        <p:spPr>
          <a:xfrm flipH="1">
            <a:off x="2538265" y="3832261"/>
            <a:ext cx="5444755" cy="20959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4AA0C56-97EA-E22D-B4F9-21F8B372A592}"/>
              </a:ext>
            </a:extLst>
          </p:cNvPr>
          <p:cNvSpPr/>
          <p:nvPr/>
        </p:nvSpPr>
        <p:spPr>
          <a:xfrm>
            <a:off x="7397393" y="3429000"/>
            <a:ext cx="1315092" cy="4032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4C56AFF1-4EED-79F3-10A3-4A7BE04DF6BC}"/>
              </a:ext>
            </a:extLst>
          </p:cNvPr>
          <p:cNvSpPr txBox="1"/>
          <p:nvPr/>
        </p:nvSpPr>
        <p:spPr>
          <a:xfrm>
            <a:off x="113015" y="5578867"/>
            <a:ext cx="2383606" cy="1200329"/>
          </a:xfrm>
          <a:prstGeom prst="rect">
            <a:avLst/>
          </a:prstGeom>
          <a:noFill/>
        </p:spPr>
        <p:txBody>
          <a:bodyPr wrap="square" rtlCol="0">
            <a:spAutoFit/>
          </a:bodyPr>
          <a:lstStyle/>
          <a:p>
            <a:r>
              <a:rPr lang="en-GB" dirty="0"/>
              <a:t>The screenshot provided in the PDF (left) matched the current update status (right)</a:t>
            </a:r>
          </a:p>
        </p:txBody>
      </p:sp>
      <p:sp>
        <p:nvSpPr>
          <p:cNvPr id="22" name="Rectangle 21">
            <a:extLst>
              <a:ext uri="{FF2B5EF4-FFF2-40B4-BE49-F238E27FC236}">
                <a16:creationId xmlns:a16="http://schemas.microsoft.com/office/drawing/2014/main" id="{0190E30D-EBE5-6485-01B2-70AC80ED74AF}"/>
              </a:ext>
            </a:extLst>
          </p:cNvPr>
          <p:cNvSpPr/>
          <p:nvPr/>
        </p:nvSpPr>
        <p:spPr>
          <a:xfrm>
            <a:off x="113015" y="5578867"/>
            <a:ext cx="2383604" cy="122139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27F686D-564E-EE91-B323-F28D6D83A819}"/>
              </a:ext>
            </a:extLst>
          </p:cNvPr>
          <p:cNvSpPr/>
          <p:nvPr/>
        </p:nvSpPr>
        <p:spPr>
          <a:xfrm>
            <a:off x="3585681" y="3832261"/>
            <a:ext cx="1109609" cy="3801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30758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790ED-4CDC-80AF-EA7B-13851661A178}"/>
              </a:ext>
            </a:extLst>
          </p:cNvPr>
          <p:cNvSpPr>
            <a:spLocks noGrp="1"/>
          </p:cNvSpPr>
          <p:nvPr>
            <p:ph type="title"/>
          </p:nvPr>
        </p:nvSpPr>
        <p:spPr>
          <a:xfrm>
            <a:off x="768096" y="585216"/>
            <a:ext cx="3803904" cy="1499616"/>
          </a:xfrm>
        </p:spPr>
        <p:txBody>
          <a:bodyPr/>
          <a:lstStyle/>
          <a:p>
            <a:r>
              <a:rPr lang="en-GB" dirty="0"/>
              <a:t>5. Issue Checking outliers</a:t>
            </a:r>
          </a:p>
        </p:txBody>
      </p:sp>
      <p:sp>
        <p:nvSpPr>
          <p:cNvPr id="3" name="Content Placeholder 2">
            <a:extLst>
              <a:ext uri="{FF2B5EF4-FFF2-40B4-BE49-F238E27FC236}">
                <a16:creationId xmlns:a16="http://schemas.microsoft.com/office/drawing/2014/main" id="{027E7F51-7EB7-2E90-C9AF-F86C1C6D3EED}"/>
              </a:ext>
            </a:extLst>
          </p:cNvPr>
          <p:cNvSpPr>
            <a:spLocks noGrp="1"/>
          </p:cNvSpPr>
          <p:nvPr>
            <p:ph sz="half" idx="1"/>
          </p:nvPr>
        </p:nvSpPr>
        <p:spPr>
          <a:xfrm>
            <a:off x="615696" y="1930400"/>
            <a:ext cx="3566160" cy="4597400"/>
          </a:xfrm>
        </p:spPr>
        <p:txBody>
          <a:bodyPr>
            <a:normAutofit lnSpcReduction="10000"/>
          </a:bodyPr>
          <a:lstStyle/>
          <a:p>
            <a:r>
              <a:rPr lang="en-GB" dirty="0"/>
              <a:t>While checking outliers I noticed that all car doors with values above 3 were showing up which can’t be right. </a:t>
            </a:r>
          </a:p>
          <a:p>
            <a:r>
              <a:rPr lang="en-GB" dirty="0"/>
              <a:t>I asked AI for the reason and a fix, and it returned… </a:t>
            </a:r>
          </a:p>
          <a:p>
            <a:r>
              <a:rPr lang="en-US" dirty="0"/>
              <a:t>‘The IQR method assumes a </a:t>
            </a:r>
            <a:r>
              <a:rPr lang="en-US" b="1" dirty="0"/>
              <a:t>continuous distribution</a:t>
            </a:r>
            <a:r>
              <a:rPr lang="en-US" dirty="0"/>
              <a:t> (like price or mileage)…</a:t>
            </a:r>
          </a:p>
          <a:p>
            <a:r>
              <a:rPr lang="en-US" dirty="0"/>
              <a:t>Use </a:t>
            </a:r>
            <a:r>
              <a:rPr lang="en-US" b="1" dirty="0"/>
              <a:t>domain-based validation</a:t>
            </a:r>
            <a:r>
              <a:rPr lang="en-US" dirty="0"/>
              <a:t>, not IQR’</a:t>
            </a:r>
          </a:p>
          <a:p>
            <a:r>
              <a:rPr lang="en-US" dirty="0"/>
              <a:t>So, I ended up using two methods of validation </a:t>
            </a:r>
            <a:r>
              <a:rPr lang="en-GB" dirty="0"/>
              <a:t>to test for outliers (see Task 5: Outliers)</a:t>
            </a:r>
          </a:p>
        </p:txBody>
      </p:sp>
      <p:pic>
        <p:nvPicPr>
          <p:cNvPr id="6" name="Content Placeholder 5">
            <a:extLst>
              <a:ext uri="{FF2B5EF4-FFF2-40B4-BE49-F238E27FC236}">
                <a16:creationId xmlns:a16="http://schemas.microsoft.com/office/drawing/2014/main" id="{010C0ECA-B088-34F6-54E0-64C457F02E88}"/>
              </a:ext>
            </a:extLst>
          </p:cNvPr>
          <p:cNvPicPr>
            <a:picLocks noGrp="1" noChangeAspect="1"/>
          </p:cNvPicPr>
          <p:nvPr>
            <p:ph sz="half" idx="2"/>
          </p:nvPr>
        </p:nvPicPr>
        <p:blipFill>
          <a:blip r:embed="rId2"/>
          <a:stretch>
            <a:fillRect/>
          </a:stretch>
        </p:blipFill>
        <p:spPr>
          <a:xfrm>
            <a:off x="4571999" y="1895261"/>
            <a:ext cx="4146677" cy="3067477"/>
          </a:xfrm>
        </p:spPr>
      </p:pic>
      <p:sp>
        <p:nvSpPr>
          <p:cNvPr id="7" name="TextBox 6">
            <a:extLst>
              <a:ext uri="{FF2B5EF4-FFF2-40B4-BE49-F238E27FC236}">
                <a16:creationId xmlns:a16="http://schemas.microsoft.com/office/drawing/2014/main" id="{5F87EB6E-13F4-1F2A-D6B8-30579B3D019A}"/>
              </a:ext>
            </a:extLst>
          </p:cNvPr>
          <p:cNvSpPr txBox="1"/>
          <p:nvPr/>
        </p:nvSpPr>
        <p:spPr>
          <a:xfrm>
            <a:off x="4572000" y="5050472"/>
            <a:ext cx="4146677" cy="1477328"/>
          </a:xfrm>
          <a:prstGeom prst="rect">
            <a:avLst/>
          </a:prstGeom>
          <a:noFill/>
        </p:spPr>
        <p:txBody>
          <a:bodyPr wrap="square" rtlCol="0">
            <a:spAutoFit/>
          </a:bodyPr>
          <a:lstStyle/>
          <a:p>
            <a:r>
              <a:rPr lang="en-GB" dirty="0"/>
              <a:t>The way I checked what the outlier values were was by running:</a:t>
            </a:r>
          </a:p>
          <a:p>
            <a:r>
              <a:rPr lang="en-GB" i="1" dirty="0"/>
              <a:t>print</a:t>
            </a:r>
            <a:r>
              <a:rPr lang="en-GB" dirty="0"/>
              <a:t>(</a:t>
            </a:r>
            <a:r>
              <a:rPr lang="en-GB" i="1" dirty="0"/>
              <a:t>outliers</a:t>
            </a:r>
            <a:r>
              <a:rPr lang="en-GB" dirty="0"/>
              <a:t>[</a:t>
            </a:r>
            <a:r>
              <a:rPr lang="en-GB" i="1" dirty="0"/>
              <a:t>col</a:t>
            </a:r>
            <a:r>
              <a:rPr lang="en-GB" dirty="0"/>
              <a:t>], "\n")</a:t>
            </a:r>
          </a:p>
          <a:p>
            <a:r>
              <a:rPr lang="en-GB" dirty="0"/>
              <a:t>And then opening in a txt file due to output being truncated (result of large outputs).</a:t>
            </a:r>
          </a:p>
        </p:txBody>
      </p:sp>
      <p:sp>
        <p:nvSpPr>
          <p:cNvPr id="8" name="Rectangle 7">
            <a:extLst>
              <a:ext uri="{FF2B5EF4-FFF2-40B4-BE49-F238E27FC236}">
                <a16:creationId xmlns:a16="http://schemas.microsoft.com/office/drawing/2014/main" id="{AFAFF3F2-9938-1040-96CD-C89CCAEDDFF6}"/>
              </a:ext>
            </a:extLst>
          </p:cNvPr>
          <p:cNvSpPr/>
          <p:nvPr/>
        </p:nvSpPr>
        <p:spPr>
          <a:xfrm>
            <a:off x="4673600" y="4470401"/>
            <a:ext cx="1752600" cy="203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CF811AC-1A61-2216-80CF-C478F3E1C2FC}"/>
              </a:ext>
            </a:extLst>
          </p:cNvPr>
          <p:cNvSpPr txBox="1"/>
          <p:nvPr/>
        </p:nvSpPr>
        <p:spPr>
          <a:xfrm>
            <a:off x="4457700" y="1150358"/>
            <a:ext cx="1574800" cy="369332"/>
          </a:xfrm>
          <a:prstGeom prst="rect">
            <a:avLst/>
          </a:prstGeom>
          <a:noFill/>
        </p:spPr>
        <p:txBody>
          <a:bodyPr wrap="square" rtlCol="0">
            <a:spAutoFit/>
          </a:bodyPr>
          <a:lstStyle/>
          <a:p>
            <a:r>
              <a:rPr lang="en-GB" dirty="0"/>
              <a:t>(Task 5)</a:t>
            </a:r>
          </a:p>
        </p:txBody>
      </p:sp>
    </p:spTree>
    <p:extLst>
      <p:ext uri="{BB962C8B-B14F-4D97-AF65-F5344CB8AC3E}">
        <p14:creationId xmlns:p14="http://schemas.microsoft.com/office/powerpoint/2010/main" val="30215858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4E1C-25A9-621D-D89F-D786F89C8CDA}"/>
              </a:ext>
            </a:extLst>
          </p:cNvPr>
          <p:cNvSpPr>
            <a:spLocks noGrp="1"/>
          </p:cNvSpPr>
          <p:nvPr>
            <p:ph type="title"/>
          </p:nvPr>
        </p:nvSpPr>
        <p:spPr>
          <a:xfrm>
            <a:off x="768095" y="585216"/>
            <a:ext cx="7412343" cy="1499616"/>
          </a:xfrm>
        </p:spPr>
        <p:txBody>
          <a:bodyPr>
            <a:normAutofit/>
          </a:bodyPr>
          <a:lstStyle/>
          <a:p>
            <a:r>
              <a:rPr lang="en-GB" sz="4300" dirty="0"/>
              <a:t>Task 7: Wrong order of instructions?</a:t>
            </a:r>
          </a:p>
        </p:txBody>
      </p:sp>
      <p:sp>
        <p:nvSpPr>
          <p:cNvPr id="3" name="Content Placeholder 2">
            <a:extLst>
              <a:ext uri="{FF2B5EF4-FFF2-40B4-BE49-F238E27FC236}">
                <a16:creationId xmlns:a16="http://schemas.microsoft.com/office/drawing/2014/main" id="{846B06C9-769C-687E-D316-FC1183630231}"/>
              </a:ext>
            </a:extLst>
          </p:cNvPr>
          <p:cNvSpPr>
            <a:spLocks noGrp="1"/>
          </p:cNvSpPr>
          <p:nvPr>
            <p:ph sz="half" idx="1"/>
          </p:nvPr>
        </p:nvSpPr>
        <p:spPr>
          <a:xfrm>
            <a:off x="728838" y="2286000"/>
            <a:ext cx="3566160" cy="4023360"/>
          </a:xfrm>
        </p:spPr>
        <p:txBody>
          <a:bodyPr/>
          <a:lstStyle/>
          <a:p>
            <a:r>
              <a:rPr lang="en-GB" dirty="0"/>
              <a:t>The </a:t>
            </a:r>
            <a:r>
              <a:rPr lang="en-GB" b="1" dirty="0"/>
              <a:t>instructions</a:t>
            </a:r>
            <a:r>
              <a:rPr lang="en-GB" dirty="0"/>
              <a:t> in the PDF (</a:t>
            </a:r>
            <a:r>
              <a:rPr lang="en-US" dirty="0"/>
              <a:t>Digital Native challenge</a:t>
            </a:r>
            <a:r>
              <a:rPr lang="en-GB" dirty="0"/>
              <a:t>) tells you to </a:t>
            </a:r>
            <a:r>
              <a:rPr lang="en-GB" b="1" dirty="0"/>
              <a:t>define the connection </a:t>
            </a:r>
            <a:r>
              <a:rPr lang="en-GB" dirty="0"/>
              <a:t>to snowflake </a:t>
            </a:r>
            <a:r>
              <a:rPr lang="en-GB" b="1" dirty="0"/>
              <a:t>first</a:t>
            </a:r>
            <a:r>
              <a:rPr lang="en-GB" dirty="0"/>
              <a:t>, then to create the database.</a:t>
            </a:r>
          </a:p>
          <a:p>
            <a:r>
              <a:rPr lang="en-GB" dirty="0"/>
              <a:t>However, one of the </a:t>
            </a:r>
            <a:r>
              <a:rPr lang="en-GB" b="1" dirty="0"/>
              <a:t>parameters</a:t>
            </a:r>
            <a:r>
              <a:rPr lang="en-GB" dirty="0"/>
              <a:t> </a:t>
            </a:r>
            <a:r>
              <a:rPr lang="en-GB" b="1" dirty="0"/>
              <a:t>for the snowflake connection </a:t>
            </a:r>
            <a:r>
              <a:rPr lang="en-GB" dirty="0"/>
              <a:t>is the </a:t>
            </a:r>
            <a:r>
              <a:rPr lang="en-GB" b="1" dirty="0"/>
              <a:t>database name </a:t>
            </a:r>
            <a:r>
              <a:rPr lang="en-GB" dirty="0"/>
              <a:t>which hasn’t been created yet?</a:t>
            </a:r>
          </a:p>
          <a:p>
            <a:r>
              <a:rPr lang="en-GB" dirty="0"/>
              <a:t>To double check, I asked ChatGPT if there was a reason behind this and…</a:t>
            </a:r>
          </a:p>
          <a:p>
            <a:endParaRPr lang="en-GB" dirty="0"/>
          </a:p>
        </p:txBody>
      </p:sp>
      <p:pic>
        <p:nvPicPr>
          <p:cNvPr id="8" name="Content Placeholder 7">
            <a:extLst>
              <a:ext uri="{FF2B5EF4-FFF2-40B4-BE49-F238E27FC236}">
                <a16:creationId xmlns:a16="http://schemas.microsoft.com/office/drawing/2014/main" id="{BFFBC8C1-974D-955F-2204-0281DDE3EFEA}"/>
              </a:ext>
            </a:extLst>
          </p:cNvPr>
          <p:cNvPicPr>
            <a:picLocks noGrp="1" noChangeAspect="1"/>
          </p:cNvPicPr>
          <p:nvPr>
            <p:ph sz="half" idx="2"/>
          </p:nvPr>
        </p:nvPicPr>
        <p:blipFill>
          <a:blip r:embed="rId2"/>
          <a:stretch>
            <a:fillRect/>
          </a:stretch>
        </p:blipFill>
        <p:spPr>
          <a:xfrm>
            <a:off x="4417830" y="2286000"/>
            <a:ext cx="3971572" cy="1961535"/>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29D380A3-FC6B-5008-C79C-E64F5BA0A47A}"/>
              </a:ext>
            </a:extLst>
          </p:cNvPr>
          <p:cNvSpPr/>
          <p:nvPr/>
        </p:nvSpPr>
        <p:spPr>
          <a:xfrm>
            <a:off x="4689987" y="3429000"/>
            <a:ext cx="2123768" cy="1991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cxnSp>
        <p:nvCxnSpPr>
          <p:cNvPr id="11" name="Straight Arrow Connector 10">
            <a:extLst>
              <a:ext uri="{FF2B5EF4-FFF2-40B4-BE49-F238E27FC236}">
                <a16:creationId xmlns:a16="http://schemas.microsoft.com/office/drawing/2014/main" id="{131DC982-321B-97E9-B859-43D8161BAB55}"/>
              </a:ext>
            </a:extLst>
          </p:cNvPr>
          <p:cNvCxnSpPr>
            <a:cxnSpLocks/>
          </p:cNvCxnSpPr>
          <p:nvPr/>
        </p:nvCxnSpPr>
        <p:spPr>
          <a:xfrm flipV="1">
            <a:off x="4186772" y="3528552"/>
            <a:ext cx="462116" cy="4928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BCB618E-6133-BB17-49FA-C55BCA5411B0}"/>
              </a:ext>
            </a:extLst>
          </p:cNvPr>
          <p:cNvPicPr>
            <a:picLocks noChangeAspect="1"/>
          </p:cNvPicPr>
          <p:nvPr/>
        </p:nvPicPr>
        <p:blipFill>
          <a:blip r:embed="rId3"/>
          <a:stretch>
            <a:fillRect/>
          </a:stretch>
        </p:blipFill>
        <p:spPr>
          <a:xfrm>
            <a:off x="4417830" y="4617177"/>
            <a:ext cx="4401705" cy="1655607"/>
          </a:xfrm>
          <a:prstGeom prst="rect">
            <a:avLst/>
          </a:prstGeom>
          <a:ln>
            <a:noFill/>
          </a:ln>
          <a:effectLst>
            <a:outerShdw blurRad="190500" algn="tl" rotWithShape="0">
              <a:srgbClr val="000000">
                <a:alpha val="70000"/>
              </a:srgbClr>
            </a:outerShdw>
          </a:effectLst>
        </p:spPr>
      </p:pic>
      <p:cxnSp>
        <p:nvCxnSpPr>
          <p:cNvPr id="16" name="Straight Arrow Connector 15">
            <a:extLst>
              <a:ext uri="{FF2B5EF4-FFF2-40B4-BE49-F238E27FC236}">
                <a16:creationId xmlns:a16="http://schemas.microsoft.com/office/drawing/2014/main" id="{4C4C2CDE-8E2F-C685-B891-3BE55C882F49}"/>
              </a:ext>
            </a:extLst>
          </p:cNvPr>
          <p:cNvCxnSpPr/>
          <p:nvPr/>
        </p:nvCxnSpPr>
        <p:spPr>
          <a:xfrm flipV="1">
            <a:off x="2753032" y="5624052"/>
            <a:ext cx="1664798" cy="2458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5854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9F82E-12AB-0E18-E095-C367802EF47E}"/>
              </a:ext>
            </a:extLst>
          </p:cNvPr>
          <p:cNvSpPr>
            <a:spLocks noGrp="1"/>
          </p:cNvSpPr>
          <p:nvPr>
            <p:ph type="title"/>
          </p:nvPr>
        </p:nvSpPr>
        <p:spPr>
          <a:xfrm>
            <a:off x="723591" y="804333"/>
            <a:ext cx="2543925" cy="5249334"/>
          </a:xfrm>
        </p:spPr>
        <p:txBody>
          <a:bodyPr>
            <a:normAutofit/>
          </a:bodyPr>
          <a:lstStyle/>
          <a:p>
            <a:pPr algn="r"/>
            <a:r>
              <a:rPr lang="en-US" dirty="0">
                <a:solidFill>
                  <a:srgbClr val="FFFFFF"/>
                </a:solidFill>
              </a:rPr>
              <a:t>Business Use Case: Why this matters</a:t>
            </a:r>
            <a:endParaRPr lang="en-GB" dirty="0">
              <a:solidFill>
                <a:srgbClr val="FFFFFF"/>
              </a:solidFill>
            </a:endParaRPr>
          </a:p>
        </p:txBody>
      </p:sp>
      <p:sp>
        <p:nvSpPr>
          <p:cNvPr id="3" name="Content Placeholder 2">
            <a:extLst>
              <a:ext uri="{FF2B5EF4-FFF2-40B4-BE49-F238E27FC236}">
                <a16:creationId xmlns:a16="http://schemas.microsoft.com/office/drawing/2014/main" id="{D74CD1A6-A4D2-9D1F-422E-FF4E7ACB03D8}"/>
              </a:ext>
            </a:extLst>
          </p:cNvPr>
          <p:cNvSpPr>
            <a:spLocks noGrp="1"/>
          </p:cNvSpPr>
          <p:nvPr>
            <p:ph idx="1"/>
          </p:nvPr>
        </p:nvSpPr>
        <p:spPr>
          <a:xfrm>
            <a:off x="3606800" y="0"/>
            <a:ext cx="5346700" cy="6858000"/>
          </a:xfrm>
        </p:spPr>
        <p:txBody>
          <a:bodyPr anchor="ctr">
            <a:normAutofit lnSpcReduction="10000"/>
          </a:bodyPr>
          <a:lstStyle/>
          <a:p>
            <a:r>
              <a:rPr lang="en-US" sz="1900" b="1" dirty="0"/>
              <a:t>Supply &amp; Demand</a:t>
            </a:r>
            <a:r>
              <a:rPr lang="en-US" sz="1900" dirty="0"/>
              <a:t>: Identify which car makes, models, and specs are most common, understanding customer demand.</a:t>
            </a:r>
          </a:p>
          <a:p>
            <a:r>
              <a:rPr lang="en-US" sz="1900" b="1" dirty="0"/>
              <a:t>Used Vehicle Pricing Insights: </a:t>
            </a:r>
            <a:r>
              <a:rPr lang="en-US" sz="1900" dirty="0"/>
              <a:t>Track price trends across car brands, fuel types, and regions.</a:t>
            </a:r>
          </a:p>
          <a:p>
            <a:r>
              <a:rPr lang="en-US" sz="1900" b="1" dirty="0"/>
              <a:t>Price Prediction</a:t>
            </a:r>
            <a:r>
              <a:rPr lang="en-US" sz="1900" dirty="0"/>
              <a:t>: Using the price insights (above) a data </a:t>
            </a:r>
            <a:r>
              <a:rPr lang="en-GB" sz="1900" dirty="0"/>
              <a:t>scientist</a:t>
            </a:r>
            <a:r>
              <a:rPr lang="en-US" sz="1900" dirty="0"/>
              <a:t> could </a:t>
            </a:r>
            <a:r>
              <a:rPr lang="en-GB" sz="1900" dirty="0"/>
              <a:t>potentially</a:t>
            </a:r>
            <a:r>
              <a:rPr lang="en-US" sz="1900" dirty="0"/>
              <a:t> predict future model prices</a:t>
            </a:r>
          </a:p>
          <a:p>
            <a:r>
              <a:rPr lang="en-US" sz="1900" b="1" dirty="0"/>
              <a:t>Stock &amp; Supply Chain Decisions</a:t>
            </a:r>
            <a:br>
              <a:rPr lang="en-US" sz="1900" dirty="0"/>
            </a:br>
            <a:r>
              <a:rPr lang="en-US" sz="1900" dirty="0"/>
              <a:t>Analyze which car types are more available or selling at higher prices, allowing for strategic inventory purchasing.</a:t>
            </a:r>
          </a:p>
          <a:p>
            <a:r>
              <a:rPr lang="en-US" sz="1900" b="1" dirty="0"/>
              <a:t>Data Source for Future ML Models</a:t>
            </a:r>
            <a:br>
              <a:rPr lang="en-US" sz="1900" dirty="0"/>
            </a:br>
            <a:r>
              <a:rPr lang="en-US" sz="1900" dirty="0"/>
              <a:t>Although this dataset doesn’t include user behavior (as I mentioned earlier- see ‘Wrong Title?’ in challenge overview), it could serve as a base to join with user activity or sales data later, enabling churn prediction, or customer profiling.</a:t>
            </a:r>
          </a:p>
          <a:p>
            <a:r>
              <a:rPr lang="en-US" sz="1900" b="1" dirty="0"/>
              <a:t>Improved Data Access via Cloud Warehousing</a:t>
            </a:r>
            <a:br>
              <a:rPr lang="en-US" sz="1900" dirty="0"/>
            </a:br>
            <a:r>
              <a:rPr lang="en-US" sz="1900" dirty="0"/>
              <a:t>Storing the data in Snowflake allows remote teams, analysts, and BI tools to access a single clean version of the dataset, thus removing bottlenecks common with spreadsheet-based workflows.</a:t>
            </a:r>
            <a:endParaRPr lang="en-GB" sz="1400" dirty="0"/>
          </a:p>
        </p:txBody>
      </p:sp>
      <p:sp>
        <p:nvSpPr>
          <p:cNvPr id="15" name="TextBox 14">
            <a:extLst>
              <a:ext uri="{FF2B5EF4-FFF2-40B4-BE49-F238E27FC236}">
                <a16:creationId xmlns:a16="http://schemas.microsoft.com/office/drawing/2014/main" id="{74F2DB72-ED4E-283A-5692-CFED3E67EED3}"/>
              </a:ext>
            </a:extLst>
          </p:cNvPr>
          <p:cNvSpPr txBox="1"/>
          <p:nvPr/>
        </p:nvSpPr>
        <p:spPr>
          <a:xfrm>
            <a:off x="2146300" y="4706140"/>
            <a:ext cx="1121216" cy="1754326"/>
          </a:xfrm>
          <a:prstGeom prst="rect">
            <a:avLst/>
          </a:prstGeom>
          <a:noFill/>
        </p:spPr>
        <p:txBody>
          <a:bodyPr wrap="square" rtlCol="0">
            <a:spAutoFit/>
          </a:bodyPr>
          <a:lstStyle/>
          <a:p>
            <a:pPr algn="r"/>
            <a:r>
              <a:rPr lang="en-GB" b="1" dirty="0">
                <a:solidFill>
                  <a:schemeClr val="bg1"/>
                </a:solidFill>
              </a:rPr>
              <a:t>My findings after some research…</a:t>
            </a:r>
            <a:endParaRPr lang="en-GB" dirty="0"/>
          </a:p>
        </p:txBody>
      </p:sp>
    </p:spTree>
    <p:extLst>
      <p:ext uri="{BB962C8B-B14F-4D97-AF65-F5344CB8AC3E}">
        <p14:creationId xmlns:p14="http://schemas.microsoft.com/office/powerpoint/2010/main" val="3147886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00FD-6FAC-B1ED-6266-0BA3B0C55A80}"/>
              </a:ext>
            </a:extLst>
          </p:cNvPr>
          <p:cNvSpPr>
            <a:spLocks noGrp="1"/>
          </p:cNvSpPr>
          <p:nvPr>
            <p:ph type="title"/>
          </p:nvPr>
        </p:nvSpPr>
        <p:spPr>
          <a:xfrm>
            <a:off x="768096" y="585216"/>
            <a:ext cx="3803904" cy="1499616"/>
          </a:xfrm>
        </p:spPr>
        <p:txBody>
          <a:bodyPr/>
          <a:lstStyle/>
          <a:p>
            <a:r>
              <a:rPr lang="en-GB" dirty="0"/>
              <a:t>Creating Timeline</a:t>
            </a:r>
          </a:p>
        </p:txBody>
      </p:sp>
      <p:pic>
        <p:nvPicPr>
          <p:cNvPr id="5" name="Content Placeholder 4">
            <a:extLst>
              <a:ext uri="{FF2B5EF4-FFF2-40B4-BE49-F238E27FC236}">
                <a16:creationId xmlns:a16="http://schemas.microsoft.com/office/drawing/2014/main" id="{F7A35729-4F41-0AD7-9D1A-5839550A5473}"/>
              </a:ext>
            </a:extLst>
          </p:cNvPr>
          <p:cNvPicPr>
            <a:picLocks noGrp="1" noChangeAspect="1"/>
          </p:cNvPicPr>
          <p:nvPr>
            <p:ph idx="1"/>
          </p:nvPr>
        </p:nvPicPr>
        <p:blipFill>
          <a:blip r:embed="rId2"/>
          <a:stretch>
            <a:fillRect/>
          </a:stretch>
        </p:blipFill>
        <p:spPr>
          <a:xfrm>
            <a:off x="304800" y="2187026"/>
            <a:ext cx="6292697" cy="4323174"/>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0F0E3A9B-6C99-5C21-5F85-A8B869175CCE}"/>
              </a:ext>
            </a:extLst>
          </p:cNvPr>
          <p:cNvSpPr txBox="1"/>
          <p:nvPr/>
        </p:nvSpPr>
        <p:spPr>
          <a:xfrm>
            <a:off x="6784258" y="2084832"/>
            <a:ext cx="2054942" cy="4524315"/>
          </a:xfrm>
          <a:prstGeom prst="rect">
            <a:avLst/>
          </a:prstGeom>
          <a:noFill/>
        </p:spPr>
        <p:txBody>
          <a:bodyPr wrap="square" rtlCol="0">
            <a:spAutoFit/>
          </a:bodyPr>
          <a:lstStyle/>
          <a:p>
            <a:r>
              <a:rPr lang="en-GB" dirty="0"/>
              <a:t>I uploaded the challenge PDF to ChatGPT and ran this prompt; </a:t>
            </a:r>
            <a:r>
              <a:rPr lang="en-GB" i="1" dirty="0"/>
              <a:t>‘</a:t>
            </a:r>
            <a:r>
              <a:rPr lang="en-US" i="1" dirty="0"/>
              <a:t>make me a detailed timeline/plan for this task’</a:t>
            </a:r>
          </a:p>
          <a:p>
            <a:endParaRPr lang="en-US" dirty="0"/>
          </a:p>
          <a:p>
            <a:r>
              <a:rPr lang="en-US" dirty="0"/>
              <a:t>This was my base guidance for the challenge</a:t>
            </a:r>
          </a:p>
          <a:p>
            <a:endParaRPr lang="en-US" dirty="0"/>
          </a:p>
          <a:p>
            <a:r>
              <a:rPr lang="en-GB" dirty="0"/>
              <a:t>(I’ve only attached a screenshot of the timeline overview)</a:t>
            </a:r>
          </a:p>
          <a:p>
            <a:endParaRPr lang="en-GB" dirty="0"/>
          </a:p>
        </p:txBody>
      </p:sp>
    </p:spTree>
    <p:extLst>
      <p:ext uri="{BB962C8B-B14F-4D97-AF65-F5344CB8AC3E}">
        <p14:creationId xmlns:p14="http://schemas.microsoft.com/office/powerpoint/2010/main" val="9436791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6E7C8-04F2-3DFF-CBC2-081F3655E050}"/>
              </a:ext>
            </a:extLst>
          </p:cNvPr>
          <p:cNvSpPr>
            <a:spLocks noGrp="1"/>
          </p:cNvSpPr>
          <p:nvPr>
            <p:ph type="title"/>
          </p:nvPr>
        </p:nvSpPr>
        <p:spPr>
          <a:xfrm>
            <a:off x="723591" y="804333"/>
            <a:ext cx="2543925" cy="5249334"/>
          </a:xfrm>
        </p:spPr>
        <p:txBody>
          <a:bodyPr vert="horz" lIns="91440" tIns="45720" rIns="91440" bIns="45720" rtlCol="0" anchor="ctr">
            <a:normAutofit/>
          </a:bodyPr>
          <a:lstStyle/>
          <a:p>
            <a:pPr algn="r"/>
            <a:r>
              <a:rPr lang="en-US" sz="5000" dirty="0">
                <a:solidFill>
                  <a:srgbClr val="FFFFFF"/>
                </a:solidFill>
              </a:rPr>
              <a:t>What I found difficult </a:t>
            </a:r>
          </a:p>
        </p:txBody>
      </p:sp>
      <p:sp>
        <p:nvSpPr>
          <p:cNvPr id="19" name="TextBox 18">
            <a:extLst>
              <a:ext uri="{FF2B5EF4-FFF2-40B4-BE49-F238E27FC236}">
                <a16:creationId xmlns:a16="http://schemas.microsoft.com/office/drawing/2014/main" id="{C6EAEB88-80B0-D86A-103B-2BB29BBB6480}"/>
              </a:ext>
            </a:extLst>
          </p:cNvPr>
          <p:cNvSpPr txBox="1"/>
          <p:nvPr/>
        </p:nvSpPr>
        <p:spPr>
          <a:xfrm>
            <a:off x="3713286" y="152401"/>
            <a:ext cx="5096417" cy="6715431"/>
          </a:xfrm>
          <a:prstGeom prst="rect">
            <a:avLst/>
          </a:prstGeom>
        </p:spPr>
        <p:txBody>
          <a:bodyPr vert="horz" lIns="45720" tIns="45720" rIns="45720" bIns="45720" rtlCol="0" anchor="ctr">
            <a:normAutofit/>
          </a:bodyPr>
          <a:lstStyle/>
          <a:p>
            <a:pPr lvl="0" defTabSz="914400" fontAlgn="base">
              <a:lnSpc>
                <a:spcPct val="90000"/>
              </a:lnSpc>
              <a:spcBef>
                <a:spcPct val="0"/>
              </a:spcBef>
              <a:spcAft>
                <a:spcPts val="600"/>
              </a:spcAft>
              <a:buClr>
                <a:schemeClr val="accent1"/>
              </a:buClr>
            </a:pPr>
            <a:r>
              <a:rPr lang="en-US" altLang="en-US" sz="1600" dirty="0"/>
              <a:t>One of the most confusing parts of this challenge for me was </a:t>
            </a:r>
            <a:r>
              <a:rPr lang="en-US" altLang="en-US" sz="1600" b="1" dirty="0"/>
              <a:t>connecting to Snowflake</a:t>
            </a:r>
            <a:r>
              <a:rPr lang="en-US" altLang="en-US" sz="1600" dirty="0"/>
              <a:t>. The documentation was cluttered with links, multiple setup methods, and unfamiliar terminology like </a:t>
            </a:r>
            <a:r>
              <a:rPr lang="en-US" altLang="en-US" sz="1600" i="1" dirty="0"/>
              <a:t>root object</a:t>
            </a:r>
            <a:r>
              <a:rPr lang="en-US" altLang="en-US" sz="1600" dirty="0"/>
              <a:t>, </a:t>
            </a:r>
            <a:r>
              <a:rPr lang="en-US" altLang="en-US" sz="1600" i="1" dirty="0"/>
              <a:t>warehouse</a:t>
            </a:r>
            <a:r>
              <a:rPr lang="en-US" altLang="en-US" sz="1600" dirty="0"/>
              <a:t>, and </a:t>
            </a:r>
            <a:r>
              <a:rPr lang="en-US" altLang="en-US" sz="1600" i="1" dirty="0"/>
              <a:t>Snowpark session</a:t>
            </a:r>
            <a:r>
              <a:rPr lang="en-US" altLang="en-US" sz="1600" dirty="0"/>
              <a:t>.</a:t>
            </a:r>
          </a:p>
          <a:p>
            <a:pPr lvl="0" defTabSz="914400" fontAlgn="base">
              <a:lnSpc>
                <a:spcPct val="90000"/>
              </a:lnSpc>
              <a:spcBef>
                <a:spcPct val="0"/>
              </a:spcBef>
              <a:spcAft>
                <a:spcPts val="600"/>
              </a:spcAft>
              <a:buClr>
                <a:schemeClr val="accent1"/>
              </a:buClr>
            </a:pPr>
            <a:endParaRPr lang="en-US" altLang="en-US" sz="1600" dirty="0"/>
          </a:p>
          <a:p>
            <a:pPr lvl="0" defTabSz="914400" fontAlgn="base">
              <a:lnSpc>
                <a:spcPct val="90000"/>
              </a:lnSpc>
              <a:spcBef>
                <a:spcPct val="0"/>
              </a:spcBef>
              <a:spcAft>
                <a:spcPts val="600"/>
              </a:spcAft>
              <a:buClr>
                <a:schemeClr val="accent1"/>
              </a:buClr>
            </a:pPr>
            <a:r>
              <a:rPr lang="en-US" altLang="en-US" sz="1600" dirty="0"/>
              <a:t>While trying to follow the official steps, I struggled with </a:t>
            </a:r>
            <a:r>
              <a:rPr lang="en-US" altLang="en-US" sz="1600" b="1" dirty="0"/>
              <a:t>understanding what was necessary vs. optional</a:t>
            </a:r>
            <a:r>
              <a:rPr lang="en-US" altLang="en-US" sz="1600" dirty="0"/>
              <a:t>, especially around when to create databases, how to set up the connector, and connecting/create root object.</a:t>
            </a:r>
          </a:p>
          <a:p>
            <a:pPr lvl="0" defTabSz="914400" fontAlgn="base">
              <a:lnSpc>
                <a:spcPct val="90000"/>
              </a:lnSpc>
              <a:spcBef>
                <a:spcPct val="0"/>
              </a:spcBef>
              <a:spcAft>
                <a:spcPts val="600"/>
              </a:spcAft>
              <a:buClr>
                <a:schemeClr val="accent1"/>
              </a:buClr>
            </a:pPr>
            <a:endParaRPr lang="en-US" altLang="en-US" sz="1600" dirty="0"/>
          </a:p>
          <a:p>
            <a:pPr lvl="0" defTabSz="914400" fontAlgn="base">
              <a:lnSpc>
                <a:spcPct val="90000"/>
              </a:lnSpc>
              <a:spcBef>
                <a:spcPct val="0"/>
              </a:spcBef>
              <a:spcAft>
                <a:spcPts val="600"/>
              </a:spcAft>
              <a:buClr>
                <a:schemeClr val="accent1"/>
              </a:buClr>
            </a:pPr>
            <a:r>
              <a:rPr lang="en-US" altLang="en-US" sz="1600" dirty="0"/>
              <a:t>I also hit </a:t>
            </a:r>
            <a:r>
              <a:rPr lang="en-US" altLang="en-US" sz="1600" b="1" dirty="0"/>
              <a:t>technical errors </a:t>
            </a:r>
            <a:r>
              <a:rPr lang="en-US" altLang="en-US" sz="1600" dirty="0"/>
              <a:t>often, like syntax mistakes (especially when experimenting with pandas).</a:t>
            </a:r>
          </a:p>
          <a:p>
            <a:pPr lvl="0" defTabSz="914400" fontAlgn="base">
              <a:lnSpc>
                <a:spcPct val="90000"/>
              </a:lnSpc>
              <a:spcBef>
                <a:spcPct val="0"/>
              </a:spcBef>
              <a:spcAft>
                <a:spcPts val="600"/>
              </a:spcAft>
              <a:buClr>
                <a:schemeClr val="accent1"/>
              </a:buClr>
            </a:pPr>
            <a:endParaRPr lang="en-US" altLang="en-US" sz="1600" dirty="0"/>
          </a:p>
          <a:p>
            <a:pPr lvl="0" defTabSz="914400" fontAlgn="base">
              <a:lnSpc>
                <a:spcPct val="90000"/>
              </a:lnSpc>
              <a:spcBef>
                <a:spcPct val="0"/>
              </a:spcBef>
              <a:spcAft>
                <a:spcPts val="600"/>
              </a:spcAft>
              <a:buClr>
                <a:schemeClr val="accent1"/>
              </a:buClr>
            </a:pPr>
            <a:r>
              <a:rPr lang="en-US" altLang="en-US" sz="1600" dirty="0"/>
              <a:t>Despite these issues, </a:t>
            </a:r>
            <a:r>
              <a:rPr lang="en-US" altLang="en-US" sz="1600" b="1" dirty="0"/>
              <a:t>I never truly got stuck</a:t>
            </a:r>
            <a:r>
              <a:rPr lang="en-US" altLang="en-US" sz="1600" dirty="0"/>
              <a:t>. Every time I was unsure, I used AI (ChatGPT) to </a:t>
            </a:r>
            <a:r>
              <a:rPr lang="en-US" altLang="en-US" sz="1600" b="1" dirty="0"/>
              <a:t>break things down line-by-line</a:t>
            </a:r>
            <a:r>
              <a:rPr lang="en-US" altLang="en-US" sz="1600" dirty="0"/>
              <a:t>. This made even complex parts like environment setup, session config, and data loading feel manageable.</a:t>
            </a:r>
          </a:p>
          <a:p>
            <a:pPr lvl="0" defTabSz="914400" fontAlgn="base">
              <a:lnSpc>
                <a:spcPct val="90000"/>
              </a:lnSpc>
              <a:spcBef>
                <a:spcPct val="0"/>
              </a:spcBef>
              <a:spcAft>
                <a:spcPts val="600"/>
              </a:spcAft>
              <a:buClr>
                <a:schemeClr val="accent1"/>
              </a:buClr>
            </a:pPr>
            <a:endParaRPr lang="en-US" altLang="en-US" sz="1600" dirty="0"/>
          </a:p>
          <a:p>
            <a:pPr lvl="0" defTabSz="914400" fontAlgn="base">
              <a:lnSpc>
                <a:spcPct val="90000"/>
              </a:lnSpc>
              <a:spcBef>
                <a:spcPct val="0"/>
              </a:spcBef>
              <a:spcAft>
                <a:spcPts val="600"/>
              </a:spcAft>
              <a:buClr>
                <a:schemeClr val="accent1"/>
              </a:buClr>
            </a:pPr>
            <a:r>
              <a:rPr lang="en-US" altLang="en-US" sz="1600" dirty="0"/>
              <a:t>Over time, ChatGPT became both my </a:t>
            </a:r>
            <a:r>
              <a:rPr lang="en-US" altLang="en-US" sz="1600" b="1" dirty="0"/>
              <a:t>teacher and debugger</a:t>
            </a:r>
            <a:r>
              <a:rPr lang="en-US" altLang="en-US" sz="1600" dirty="0"/>
              <a:t> — explaining concepts like the difference between Snowpark and the Snowflake connector, what a "root object" really is, and why Snowflake uses a compute warehouse.</a:t>
            </a:r>
          </a:p>
          <a:p>
            <a:pPr lvl="0" defTabSz="914400" fontAlgn="base">
              <a:lnSpc>
                <a:spcPct val="90000"/>
              </a:lnSpc>
              <a:spcBef>
                <a:spcPct val="0"/>
              </a:spcBef>
              <a:spcAft>
                <a:spcPts val="600"/>
              </a:spcAft>
              <a:buClr>
                <a:schemeClr val="accent1"/>
              </a:buClr>
            </a:pPr>
            <a:endParaRPr lang="en-US" altLang="en-US" sz="1600" dirty="0"/>
          </a:p>
          <a:p>
            <a:pPr lvl="0" defTabSz="914400" fontAlgn="base">
              <a:lnSpc>
                <a:spcPct val="90000"/>
              </a:lnSpc>
              <a:spcBef>
                <a:spcPct val="0"/>
              </a:spcBef>
              <a:spcAft>
                <a:spcPts val="600"/>
              </a:spcAft>
              <a:buClr>
                <a:schemeClr val="accent1"/>
              </a:buClr>
            </a:pPr>
            <a:r>
              <a:rPr lang="en-US" altLang="en-US" sz="1600" dirty="0"/>
              <a:t>This approach of combining official tools with AI support helped me move forward efficiently, even though this was my </a:t>
            </a:r>
            <a:r>
              <a:rPr lang="en-US" altLang="en-US" sz="1600" b="1" dirty="0"/>
              <a:t>first time using Snowflake professionally</a:t>
            </a:r>
            <a:r>
              <a:rPr lang="en-US" altLang="en-US" sz="1600" dirty="0"/>
              <a:t>.</a:t>
            </a:r>
          </a:p>
          <a:p>
            <a:pPr defTabSz="914400">
              <a:lnSpc>
                <a:spcPct val="90000"/>
              </a:lnSpc>
              <a:spcAft>
                <a:spcPts val="600"/>
              </a:spcAft>
              <a:buClr>
                <a:schemeClr val="accent1"/>
              </a:buClr>
            </a:pPr>
            <a:endParaRPr lang="en-US" sz="1100" dirty="0"/>
          </a:p>
        </p:txBody>
      </p:sp>
    </p:spTree>
    <p:extLst>
      <p:ext uri="{BB962C8B-B14F-4D97-AF65-F5344CB8AC3E}">
        <p14:creationId xmlns:p14="http://schemas.microsoft.com/office/powerpoint/2010/main" val="3087588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B480A-D5CE-0E90-9925-EC661E7FAF16}"/>
              </a:ext>
            </a:extLst>
          </p:cNvPr>
          <p:cNvSpPr>
            <a:spLocks noGrp="1"/>
          </p:cNvSpPr>
          <p:nvPr>
            <p:ph type="title"/>
          </p:nvPr>
        </p:nvSpPr>
        <p:spPr>
          <a:xfrm>
            <a:off x="475706" y="640080"/>
            <a:ext cx="5030863" cy="3034857"/>
          </a:xfrm>
        </p:spPr>
        <p:txBody>
          <a:bodyPr vert="horz" lIns="91440" tIns="45720" rIns="91440" bIns="45720" rtlCol="0" anchor="b">
            <a:normAutofit/>
          </a:bodyPr>
          <a:lstStyle/>
          <a:p>
            <a:pPr algn="r"/>
            <a:r>
              <a:rPr lang="en-US" sz="5000" kern="1200" cap="all" spc="200" baseline="0">
                <a:solidFill>
                  <a:srgbClr val="FFFFFF"/>
                </a:solidFill>
                <a:latin typeface="+mj-lt"/>
                <a:ea typeface="+mj-ea"/>
                <a:cs typeface="+mj-cs"/>
              </a:rPr>
              <a:t>What I would do differently</a:t>
            </a:r>
          </a:p>
        </p:txBody>
      </p:sp>
      <p:cxnSp>
        <p:nvCxnSpPr>
          <p:cNvPr id="19" name="Straight Connector 18">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Thought bubble">
            <a:extLst>
              <a:ext uri="{FF2B5EF4-FFF2-40B4-BE49-F238E27FC236}">
                <a16:creationId xmlns:a16="http://schemas.microsoft.com/office/drawing/2014/main" id="{CBD7894E-FB98-A39A-4D2D-C5D89C9FE0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711860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B870-838B-69B4-7C6D-5ACCBD1CDCE5}"/>
              </a:ext>
            </a:extLst>
          </p:cNvPr>
          <p:cNvSpPr>
            <a:spLocks noGrp="1"/>
          </p:cNvSpPr>
          <p:nvPr>
            <p:ph type="title"/>
          </p:nvPr>
        </p:nvSpPr>
        <p:spPr/>
        <p:txBody>
          <a:bodyPr/>
          <a:lstStyle/>
          <a:p>
            <a:r>
              <a:rPr lang="en-GB" dirty="0"/>
              <a:t>Importing data Directly into Jupyter Notebook from kaggle</a:t>
            </a:r>
          </a:p>
        </p:txBody>
      </p:sp>
      <p:sp>
        <p:nvSpPr>
          <p:cNvPr id="3" name="Content Placeholder 2">
            <a:extLst>
              <a:ext uri="{FF2B5EF4-FFF2-40B4-BE49-F238E27FC236}">
                <a16:creationId xmlns:a16="http://schemas.microsoft.com/office/drawing/2014/main" id="{EB7D1A31-EAAC-01EB-BEFF-B870A7AA775F}"/>
              </a:ext>
            </a:extLst>
          </p:cNvPr>
          <p:cNvSpPr>
            <a:spLocks noGrp="1"/>
          </p:cNvSpPr>
          <p:nvPr>
            <p:ph sz="half" idx="1"/>
          </p:nvPr>
        </p:nvSpPr>
        <p:spPr>
          <a:xfrm>
            <a:off x="768096" y="1981200"/>
            <a:ext cx="7715504" cy="2264977"/>
          </a:xfrm>
        </p:spPr>
        <p:txBody>
          <a:bodyPr>
            <a:normAutofit fontScale="85000" lnSpcReduction="20000"/>
          </a:bodyPr>
          <a:lstStyle/>
          <a:p>
            <a:r>
              <a:rPr lang="en-GB" dirty="0"/>
              <a:t>I realised after completing the first stretch challenge (Task 2) that it wasn’t the right method.</a:t>
            </a:r>
          </a:p>
          <a:p>
            <a:r>
              <a:rPr lang="en-GB" dirty="0"/>
              <a:t>How I realised:</a:t>
            </a:r>
          </a:p>
          <a:p>
            <a:r>
              <a:rPr lang="en-GB" dirty="0"/>
              <a:t>- After proof-reading my documentation and viewing the AI prompted steps I followed, it didn’t seem like I had directly imported into Kaggle…</a:t>
            </a:r>
          </a:p>
          <a:p>
            <a:r>
              <a:rPr lang="en-GB" dirty="0"/>
              <a:t>- I asked ChatGPT to double check that the method it gave me was correct…</a:t>
            </a:r>
          </a:p>
          <a:p>
            <a:r>
              <a:rPr lang="en-GB" dirty="0"/>
              <a:t>- ChatGPT realised it had made a mistake recreated the solution/steps which was as follows…</a:t>
            </a:r>
          </a:p>
        </p:txBody>
      </p:sp>
      <p:pic>
        <p:nvPicPr>
          <p:cNvPr id="6" name="Content Placeholder 5">
            <a:extLst>
              <a:ext uri="{FF2B5EF4-FFF2-40B4-BE49-F238E27FC236}">
                <a16:creationId xmlns:a16="http://schemas.microsoft.com/office/drawing/2014/main" id="{5A71FCF2-F000-6E9A-5E70-B89EF914A61A}"/>
              </a:ext>
            </a:extLst>
          </p:cNvPr>
          <p:cNvPicPr>
            <a:picLocks noGrp="1" noChangeAspect="1"/>
          </p:cNvPicPr>
          <p:nvPr>
            <p:ph sz="half" idx="2"/>
          </p:nvPr>
        </p:nvPicPr>
        <p:blipFill>
          <a:blip r:embed="rId2"/>
          <a:stretch>
            <a:fillRect/>
          </a:stretch>
        </p:blipFill>
        <p:spPr>
          <a:xfrm>
            <a:off x="809498" y="4335077"/>
            <a:ext cx="3883279" cy="1683708"/>
          </a:xfrm>
        </p:spPr>
      </p:pic>
      <p:sp>
        <p:nvSpPr>
          <p:cNvPr id="7" name="TextBox 6">
            <a:extLst>
              <a:ext uri="{FF2B5EF4-FFF2-40B4-BE49-F238E27FC236}">
                <a16:creationId xmlns:a16="http://schemas.microsoft.com/office/drawing/2014/main" id="{9ED2FAFB-8EEF-470C-BDCD-68FDC6BA5454}"/>
              </a:ext>
            </a:extLst>
          </p:cNvPr>
          <p:cNvSpPr txBox="1"/>
          <p:nvPr/>
        </p:nvSpPr>
        <p:spPr>
          <a:xfrm>
            <a:off x="730123" y="6018785"/>
            <a:ext cx="3841877" cy="369332"/>
          </a:xfrm>
          <a:prstGeom prst="rect">
            <a:avLst/>
          </a:prstGeom>
          <a:noFill/>
        </p:spPr>
        <p:txBody>
          <a:bodyPr wrap="square" rtlCol="0">
            <a:spAutoFit/>
          </a:bodyPr>
          <a:lstStyle/>
          <a:p>
            <a:r>
              <a:rPr lang="en-GB" dirty="0"/>
              <a:t>SO SIMPLE!!!</a:t>
            </a:r>
          </a:p>
        </p:txBody>
      </p:sp>
      <p:sp>
        <p:nvSpPr>
          <p:cNvPr id="8" name="TextBox 7">
            <a:extLst>
              <a:ext uri="{FF2B5EF4-FFF2-40B4-BE49-F238E27FC236}">
                <a16:creationId xmlns:a16="http://schemas.microsoft.com/office/drawing/2014/main" id="{D3EE219E-95D4-5985-4C11-81606485B814}"/>
              </a:ext>
            </a:extLst>
          </p:cNvPr>
          <p:cNvSpPr txBox="1"/>
          <p:nvPr/>
        </p:nvSpPr>
        <p:spPr>
          <a:xfrm>
            <a:off x="5321300" y="4541457"/>
            <a:ext cx="3251200" cy="1754326"/>
          </a:xfrm>
          <a:prstGeom prst="rect">
            <a:avLst/>
          </a:prstGeom>
          <a:noFill/>
        </p:spPr>
        <p:txBody>
          <a:bodyPr wrap="square" rtlCol="0">
            <a:spAutoFit/>
          </a:bodyPr>
          <a:lstStyle/>
          <a:p>
            <a:r>
              <a:rPr lang="en-GB" dirty="0"/>
              <a:t>This is a good LESSON LEARNT for future tasks; </a:t>
            </a:r>
          </a:p>
          <a:p>
            <a:r>
              <a:rPr lang="en-GB" dirty="0"/>
              <a:t>NEVER take GAI’s first answer as your final, and make sure to DOUBLE-CHECK always.</a:t>
            </a:r>
          </a:p>
          <a:p>
            <a:r>
              <a:rPr lang="en-GB" dirty="0"/>
              <a:t>GAI is always prone to errors</a:t>
            </a:r>
          </a:p>
        </p:txBody>
      </p:sp>
      <p:sp>
        <p:nvSpPr>
          <p:cNvPr id="9" name="Rectangle 8">
            <a:extLst>
              <a:ext uri="{FF2B5EF4-FFF2-40B4-BE49-F238E27FC236}">
                <a16:creationId xmlns:a16="http://schemas.microsoft.com/office/drawing/2014/main" id="{3E9BBA06-C19C-C963-281A-AC4B84A86609}"/>
              </a:ext>
            </a:extLst>
          </p:cNvPr>
          <p:cNvSpPr/>
          <p:nvPr/>
        </p:nvSpPr>
        <p:spPr>
          <a:xfrm>
            <a:off x="5321300" y="4541457"/>
            <a:ext cx="3162300" cy="17543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004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B0317-2BFC-2DE2-D0DA-F469EEA106DC}"/>
              </a:ext>
            </a:extLst>
          </p:cNvPr>
          <p:cNvSpPr>
            <a:spLocks noGrp="1"/>
          </p:cNvSpPr>
          <p:nvPr>
            <p:ph type="title"/>
          </p:nvPr>
        </p:nvSpPr>
        <p:spPr/>
        <p:txBody>
          <a:bodyPr/>
          <a:lstStyle/>
          <a:p>
            <a:r>
              <a:rPr lang="en-GB" dirty="0"/>
              <a:t>2</a:t>
            </a:r>
            <a:r>
              <a:rPr lang="en-GB" baseline="30000" dirty="0"/>
              <a:t>nd</a:t>
            </a:r>
            <a:r>
              <a:rPr lang="en-GB" dirty="0"/>
              <a:t> Outliers test</a:t>
            </a:r>
          </a:p>
        </p:txBody>
      </p:sp>
      <p:sp>
        <p:nvSpPr>
          <p:cNvPr id="3" name="Content Placeholder 2">
            <a:extLst>
              <a:ext uri="{FF2B5EF4-FFF2-40B4-BE49-F238E27FC236}">
                <a16:creationId xmlns:a16="http://schemas.microsoft.com/office/drawing/2014/main" id="{711ED621-2729-35ED-6003-699E26498B89}"/>
              </a:ext>
            </a:extLst>
          </p:cNvPr>
          <p:cNvSpPr>
            <a:spLocks noGrp="1"/>
          </p:cNvSpPr>
          <p:nvPr>
            <p:ph idx="1"/>
          </p:nvPr>
        </p:nvSpPr>
        <p:spPr/>
        <p:txBody>
          <a:bodyPr>
            <a:normAutofit/>
          </a:bodyPr>
          <a:lstStyle/>
          <a:p>
            <a:r>
              <a:rPr lang="en-GB" sz="2400" dirty="0"/>
              <a:t>I should have </a:t>
            </a:r>
            <a:r>
              <a:rPr lang="en-GB" sz="2400" b="1" dirty="0"/>
              <a:t>included</a:t>
            </a:r>
            <a:r>
              <a:rPr lang="en-GB" sz="2400" dirty="0"/>
              <a:t> (‘Previous Owners’ and ‘Doors’ column’s) in my </a:t>
            </a:r>
            <a:r>
              <a:rPr lang="en-GB" sz="2400" b="1" dirty="0"/>
              <a:t>second outlier's test </a:t>
            </a:r>
            <a:r>
              <a:rPr lang="en-GB" sz="2400" dirty="0"/>
              <a:t>as they also have low ranges (Like the ‘Seats’ column)</a:t>
            </a:r>
          </a:p>
          <a:p>
            <a:r>
              <a:rPr lang="en-GB" sz="2400" dirty="0"/>
              <a:t>This would’ve allowed me to </a:t>
            </a:r>
            <a:r>
              <a:rPr lang="en-GB" sz="2400" b="1" dirty="0"/>
              <a:t>check for anomalies </a:t>
            </a:r>
            <a:r>
              <a:rPr lang="en-GB" sz="2400" dirty="0"/>
              <a:t>with a preferable method (rather than using the IQR method which mostly works for higher ranges).</a:t>
            </a:r>
          </a:p>
        </p:txBody>
      </p:sp>
    </p:spTree>
    <p:extLst>
      <p:ext uri="{BB962C8B-B14F-4D97-AF65-F5344CB8AC3E}">
        <p14:creationId xmlns:p14="http://schemas.microsoft.com/office/powerpoint/2010/main" val="2077844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E158D-3763-ED09-8255-E311FEE92317}"/>
              </a:ext>
            </a:extLst>
          </p:cNvPr>
          <p:cNvSpPr>
            <a:spLocks noGrp="1"/>
          </p:cNvSpPr>
          <p:nvPr>
            <p:ph type="title"/>
          </p:nvPr>
        </p:nvSpPr>
        <p:spPr/>
        <p:txBody>
          <a:bodyPr/>
          <a:lstStyle/>
          <a:p>
            <a:r>
              <a:rPr lang="en-GB" dirty="0"/>
              <a:t>Data Visualisation</a:t>
            </a:r>
          </a:p>
        </p:txBody>
      </p:sp>
      <p:sp>
        <p:nvSpPr>
          <p:cNvPr id="3" name="Content Placeholder 2">
            <a:extLst>
              <a:ext uri="{FF2B5EF4-FFF2-40B4-BE49-F238E27FC236}">
                <a16:creationId xmlns:a16="http://schemas.microsoft.com/office/drawing/2014/main" id="{5E0604A4-CC36-5063-9034-955CDF5573B9}"/>
              </a:ext>
            </a:extLst>
          </p:cNvPr>
          <p:cNvSpPr>
            <a:spLocks noGrp="1"/>
          </p:cNvSpPr>
          <p:nvPr>
            <p:ph idx="1"/>
          </p:nvPr>
        </p:nvSpPr>
        <p:spPr/>
        <p:txBody>
          <a:bodyPr/>
          <a:lstStyle/>
          <a:p>
            <a:r>
              <a:rPr lang="en-US" dirty="0"/>
              <a:t>I should have </a:t>
            </a:r>
            <a:r>
              <a:rPr lang="en-US" b="1" dirty="0"/>
              <a:t>incorporated</a:t>
            </a:r>
            <a:r>
              <a:rPr lang="en-US" dirty="0"/>
              <a:t> </a:t>
            </a:r>
            <a:r>
              <a:rPr lang="en-US" b="1" dirty="0"/>
              <a:t>data visualisation </a:t>
            </a:r>
            <a:r>
              <a:rPr lang="en-US" dirty="0"/>
              <a:t>using Python libraries like the pandas </a:t>
            </a:r>
            <a:r>
              <a:rPr lang="en-US" b="1" dirty="0"/>
              <a:t>built-in plotting or Matplotlib</a:t>
            </a:r>
            <a:r>
              <a:rPr lang="en-US" dirty="0"/>
              <a:t>. </a:t>
            </a:r>
          </a:p>
          <a:p>
            <a:r>
              <a:rPr lang="en-US" dirty="0"/>
              <a:t>Visualising the data would have </a:t>
            </a:r>
            <a:r>
              <a:rPr lang="en-US" b="1" dirty="0"/>
              <a:t>helped me better understand </a:t>
            </a:r>
            <a:r>
              <a:rPr lang="en-US" dirty="0"/>
              <a:t>patterns, detect anomalies, and validate data quality before loading it into Snowflake. </a:t>
            </a:r>
          </a:p>
          <a:p>
            <a:r>
              <a:rPr lang="en-US" dirty="0"/>
              <a:t>This step would have probably </a:t>
            </a:r>
            <a:r>
              <a:rPr lang="en-US" b="1" dirty="0"/>
              <a:t>improved my overall workflow efficiency. </a:t>
            </a:r>
            <a:endParaRPr lang="en-GB" b="1" dirty="0"/>
          </a:p>
        </p:txBody>
      </p:sp>
    </p:spTree>
    <p:extLst>
      <p:ext uri="{BB962C8B-B14F-4D97-AF65-F5344CB8AC3E}">
        <p14:creationId xmlns:p14="http://schemas.microsoft.com/office/powerpoint/2010/main" val="1322380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26C5-0AF8-9DFF-FDDE-B872BE9C249B}"/>
              </a:ext>
            </a:extLst>
          </p:cNvPr>
          <p:cNvSpPr>
            <a:spLocks noGrp="1"/>
          </p:cNvSpPr>
          <p:nvPr>
            <p:ph type="title"/>
          </p:nvPr>
        </p:nvSpPr>
        <p:spPr/>
        <p:txBody>
          <a:bodyPr/>
          <a:lstStyle/>
          <a:p>
            <a:r>
              <a:rPr lang="en-GB" dirty="0"/>
              <a:t>Database &amp; table management</a:t>
            </a:r>
          </a:p>
        </p:txBody>
      </p:sp>
      <p:sp>
        <p:nvSpPr>
          <p:cNvPr id="3" name="Content Placeholder 2">
            <a:extLst>
              <a:ext uri="{FF2B5EF4-FFF2-40B4-BE49-F238E27FC236}">
                <a16:creationId xmlns:a16="http://schemas.microsoft.com/office/drawing/2014/main" id="{38ED7D53-1C02-0687-74E0-B1C24EF9CEAD}"/>
              </a:ext>
            </a:extLst>
          </p:cNvPr>
          <p:cNvSpPr>
            <a:spLocks noGrp="1"/>
          </p:cNvSpPr>
          <p:nvPr>
            <p:ph idx="1"/>
          </p:nvPr>
        </p:nvSpPr>
        <p:spPr/>
        <p:txBody>
          <a:bodyPr/>
          <a:lstStyle/>
          <a:p>
            <a:r>
              <a:rPr lang="en-GB" b="1" dirty="0"/>
              <a:t>Firstly</a:t>
            </a:r>
            <a:r>
              <a:rPr lang="en-GB" dirty="0"/>
              <a:t>, For some reason I created an entire </a:t>
            </a:r>
            <a:r>
              <a:rPr lang="en-GB" b="1" dirty="0"/>
              <a:t>dedicated database</a:t>
            </a:r>
            <a:r>
              <a:rPr lang="en-GB" dirty="0"/>
              <a:t> for one table (USED_CAR_PRICES_TABLE).</a:t>
            </a:r>
          </a:p>
          <a:p>
            <a:r>
              <a:rPr lang="en-GB" dirty="0"/>
              <a:t>After I send this challenge, I’m going to make a new database for all my python projects and include this table in there (it’s really bugging me!).</a:t>
            </a:r>
          </a:p>
          <a:p>
            <a:r>
              <a:rPr lang="en-GB" dirty="0"/>
              <a:t>Secondly, I don’t know why but I </a:t>
            </a:r>
            <a:r>
              <a:rPr lang="en-GB" b="1" dirty="0"/>
              <a:t>named</a:t>
            </a:r>
            <a:r>
              <a:rPr lang="en-GB" dirty="0"/>
              <a:t> the database and table with the </a:t>
            </a:r>
            <a:r>
              <a:rPr lang="en-GB" b="1" dirty="0"/>
              <a:t>longest possible name!</a:t>
            </a:r>
          </a:p>
          <a:p>
            <a:r>
              <a:rPr lang="en-GB" dirty="0"/>
              <a:t>I will be renaming them afterwards for sure.</a:t>
            </a:r>
          </a:p>
        </p:txBody>
      </p:sp>
    </p:spTree>
    <p:extLst>
      <p:ext uri="{BB962C8B-B14F-4D97-AF65-F5344CB8AC3E}">
        <p14:creationId xmlns:p14="http://schemas.microsoft.com/office/powerpoint/2010/main" val="10400120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52A50B-83E7-BDC7-E3BB-957078E7DD0A}"/>
              </a:ext>
            </a:extLst>
          </p:cNvPr>
          <p:cNvSpPr>
            <a:spLocks noGrp="1"/>
          </p:cNvSpPr>
          <p:nvPr>
            <p:ph type="title"/>
          </p:nvPr>
        </p:nvSpPr>
        <p:spPr/>
        <p:txBody>
          <a:bodyPr/>
          <a:lstStyle/>
          <a:p>
            <a:r>
              <a:rPr lang="en-US" dirty="0"/>
              <a:t>Do I Still Want A Data Engineer Career?</a:t>
            </a:r>
          </a:p>
        </p:txBody>
      </p:sp>
      <p:sp>
        <p:nvSpPr>
          <p:cNvPr id="5" name="Content Placeholder 4">
            <a:extLst>
              <a:ext uri="{FF2B5EF4-FFF2-40B4-BE49-F238E27FC236}">
                <a16:creationId xmlns:a16="http://schemas.microsoft.com/office/drawing/2014/main" id="{F177A800-07B3-5FCB-2616-495C47AF3D66}"/>
              </a:ext>
            </a:extLst>
          </p:cNvPr>
          <p:cNvSpPr>
            <a:spLocks noGrp="1"/>
          </p:cNvSpPr>
          <p:nvPr>
            <p:ph idx="1"/>
          </p:nvPr>
        </p:nvSpPr>
        <p:spPr>
          <a:xfrm>
            <a:off x="768096" y="2084832"/>
            <a:ext cx="7607808" cy="4492949"/>
          </a:xfrm>
        </p:spPr>
        <p:txBody>
          <a:bodyPr>
            <a:normAutofit/>
          </a:bodyPr>
          <a:lstStyle/>
          <a:p>
            <a:r>
              <a:rPr lang="en-US" dirty="0"/>
              <a:t>After completing this challenge, I’m more certain than ever that I want a career in data engineering.</a:t>
            </a:r>
          </a:p>
          <a:p>
            <a:r>
              <a:rPr lang="en-US" dirty="0"/>
              <a:t>I genuinely enjoyed the entire process — not just the technical problem-solving, but the clarity, structure, and creativity it required.</a:t>
            </a:r>
          </a:p>
          <a:p>
            <a:r>
              <a:rPr lang="en-US" dirty="0"/>
              <a:t>What stood out most was that it never felt like a chore; it felt more like a hobby I looked forward to each day. Even the complex parts didn’t stress me out — they just made me more curious. Every step taught me something new, and that sense of progress was deeply satisfying. </a:t>
            </a:r>
          </a:p>
          <a:p>
            <a:r>
              <a:rPr lang="en-US" dirty="0"/>
              <a:t>If this is a glimpse of what data engineering looks like, then I’m all in!</a:t>
            </a:r>
          </a:p>
          <a:p>
            <a:r>
              <a:rPr lang="en-US" i="1" dirty="0"/>
              <a:t>By ChatGPT… oops — I mean, Eesa</a:t>
            </a:r>
            <a:br>
              <a:rPr lang="en-US" dirty="0"/>
            </a:br>
            <a:r>
              <a:rPr lang="en-US" dirty="0"/>
              <a:t>On a serious note, these are genuinely my real thoughts. I just used AI to help me express them clearly.</a:t>
            </a:r>
            <a:endParaRPr lang="en-GB" dirty="0"/>
          </a:p>
        </p:txBody>
      </p:sp>
    </p:spTree>
    <p:extLst>
      <p:ext uri="{BB962C8B-B14F-4D97-AF65-F5344CB8AC3E}">
        <p14:creationId xmlns:p14="http://schemas.microsoft.com/office/powerpoint/2010/main" val="409595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ADEE-9A46-D451-62D8-1C7DAFBF378D}"/>
              </a:ext>
            </a:extLst>
          </p:cNvPr>
          <p:cNvSpPr>
            <a:spLocks noGrp="1"/>
          </p:cNvSpPr>
          <p:nvPr>
            <p:ph type="title"/>
          </p:nvPr>
        </p:nvSpPr>
        <p:spPr/>
        <p:txBody>
          <a:bodyPr/>
          <a:lstStyle/>
          <a:p>
            <a:r>
              <a:rPr lang="en-GB"/>
              <a:t>Read-up</a:t>
            </a:r>
            <a:endParaRPr lang="en-GB" dirty="0"/>
          </a:p>
        </p:txBody>
      </p:sp>
      <p:graphicFrame>
        <p:nvGraphicFramePr>
          <p:cNvPr id="13" name="Content Placeholder 4">
            <a:extLst>
              <a:ext uri="{FF2B5EF4-FFF2-40B4-BE49-F238E27FC236}">
                <a16:creationId xmlns:a16="http://schemas.microsoft.com/office/drawing/2014/main" id="{5B58EABE-7430-7CE8-4A6E-69F2F923B05C}"/>
              </a:ext>
            </a:extLst>
          </p:cNvPr>
          <p:cNvGraphicFramePr>
            <a:graphicFrameLocks noGrp="1"/>
          </p:cNvGraphicFramePr>
          <p:nvPr>
            <p:ph idx="1"/>
            <p:extLst>
              <p:ext uri="{D42A27DB-BD31-4B8C-83A1-F6EECF244321}">
                <p14:modId xmlns:p14="http://schemas.microsoft.com/office/powerpoint/2010/main" val="2757286834"/>
              </p:ext>
            </p:extLst>
          </p:nvPr>
        </p:nvGraphicFramePr>
        <p:xfrm>
          <a:off x="768096" y="1767156"/>
          <a:ext cx="7607808" cy="2552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descr="A close-up of words&#10;&#10;AI-generated content may be incorrect.">
            <a:extLst>
              <a:ext uri="{FF2B5EF4-FFF2-40B4-BE49-F238E27FC236}">
                <a16:creationId xmlns:a16="http://schemas.microsoft.com/office/drawing/2014/main" id="{1907EE71-401D-742E-30B0-013DE435B643}"/>
              </a:ext>
            </a:extLst>
          </p:cNvPr>
          <p:cNvPicPr>
            <a:picLocks noChangeAspect="1"/>
          </p:cNvPicPr>
          <p:nvPr/>
        </p:nvPicPr>
        <p:blipFill>
          <a:blip r:embed="rId7"/>
          <a:stretch>
            <a:fillRect/>
          </a:stretch>
        </p:blipFill>
        <p:spPr>
          <a:xfrm>
            <a:off x="142257" y="4453473"/>
            <a:ext cx="8859486" cy="1486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416034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7AB798F-6BB5-435D-87B1-BB1C462AD2F6}">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097F0E6CDFE04BA42A7826BAF26F21" ma:contentTypeVersion="1" ma:contentTypeDescription="Create a new document." ma:contentTypeScope="" ma:versionID="adc1dd96618b620c59e891e32d03e029">
  <xsd:schema xmlns:xsd="http://www.w3.org/2001/XMLSchema" xmlns:xs="http://www.w3.org/2001/XMLSchema" xmlns:p="http://schemas.microsoft.com/office/2006/metadata/properties" xmlns:ns3="d0fdc77a-4273-4b0a-82cf-0f26bece642c" targetNamespace="http://schemas.microsoft.com/office/2006/metadata/properties" ma:root="true" ma:fieldsID="74ea285da00b7d9a9fcb193792dc5383" ns3:_="">
    <xsd:import namespace="d0fdc77a-4273-4b0a-82cf-0f26bece642c"/>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fdc77a-4273-4b0a-82cf-0f26bece642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7A53E1-35BF-439F-B472-E85CF2BD0FE5}">
  <ds:schemaRefs>
    <ds:schemaRef ds:uri="http://schemas.microsoft.com/office/infopath/2007/PartnerControls"/>
    <ds:schemaRef ds:uri="http://schemas.microsoft.com/office/2006/documentManagement/types"/>
    <ds:schemaRef ds:uri="http://purl.org/dc/terms/"/>
    <ds:schemaRef ds:uri="http://purl.org/dc/dcmitype/"/>
    <ds:schemaRef ds:uri="http://purl.org/dc/elements/1.1/"/>
    <ds:schemaRef ds:uri="d0fdc77a-4273-4b0a-82cf-0f26bece642c"/>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BD50C7E-76E8-4EA0-B725-EC85873717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fdc77a-4273-4b0a-82cf-0f26bece64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9F9C64-4861-4088-9830-E21AD98B82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10432</TotalTime>
  <Words>4278</Words>
  <Application>Microsoft Office PowerPoint</Application>
  <PresentationFormat>On-screen Show (4:3)</PresentationFormat>
  <Paragraphs>365</Paragraphs>
  <Slides>86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Aptos</vt:lpstr>
      <vt:lpstr>Arial</vt:lpstr>
      <vt:lpstr>Tw Cen MT</vt:lpstr>
      <vt:lpstr>Tw Cen MT Condensed</vt:lpstr>
      <vt:lpstr>Wingdings</vt:lpstr>
      <vt:lpstr>Wingdings 3</vt:lpstr>
      <vt:lpstr>Integral</vt:lpstr>
      <vt:lpstr>ETL Data Pipeline with Python &amp; Snowflake</vt:lpstr>
      <vt:lpstr>Agenda</vt:lpstr>
      <vt:lpstr>Challenge Overview </vt:lpstr>
      <vt:lpstr>Purpose of this challenge</vt:lpstr>
      <vt:lpstr>Wrong title?</vt:lpstr>
      <vt:lpstr>My strategic approach </vt:lpstr>
      <vt:lpstr>Preparation </vt:lpstr>
      <vt:lpstr>Creating Timeline</vt:lpstr>
      <vt:lpstr>Read-up</vt:lpstr>
      <vt:lpstr>Creating basic pptx template</vt:lpstr>
      <vt:lpstr>Task 1: Anaconda &amp; Jupyter Setup</vt:lpstr>
      <vt:lpstr>completing Jupyter Tutorial </vt:lpstr>
      <vt:lpstr>Anaconda with jupyter installed (windows)</vt:lpstr>
      <vt:lpstr>Miniconda install (WSL)</vt:lpstr>
      <vt:lpstr>Opening jupyter notebook in Vs code</vt:lpstr>
      <vt:lpstr>Pandas library check</vt:lpstr>
      <vt:lpstr>Task 2: Data Importing/ Downloading</vt:lpstr>
      <vt:lpstr>Dataset Source</vt:lpstr>
      <vt:lpstr>Stretch: Importing Directly into jupyter</vt:lpstr>
      <vt:lpstr>Creating API token</vt:lpstr>
      <vt:lpstr>Adding Kaggle.Json to my WSL Environment</vt:lpstr>
      <vt:lpstr>testing Kaggle API</vt:lpstr>
      <vt:lpstr> Downloading .zip file</vt:lpstr>
      <vt:lpstr>Extracting .csv from .zip file</vt:lpstr>
      <vt:lpstr>Loading set into jupyter notebook in vs code</vt:lpstr>
      <vt:lpstr>Task 3: Snowflake Account</vt:lpstr>
      <vt:lpstr>Singing up</vt:lpstr>
      <vt:lpstr>Documentation: Getting started with Snowflake </vt:lpstr>
      <vt:lpstr>Task 4: opening &amp; combining Files</vt:lpstr>
      <vt:lpstr>Loading set into jupyter notebook in vs code</vt:lpstr>
      <vt:lpstr>Combining Files (Clarification)</vt:lpstr>
      <vt:lpstr>Stretch: other information about data set </vt:lpstr>
      <vt:lpstr>PowerPoint Presentation</vt:lpstr>
      <vt:lpstr>PowerPoint Presentation</vt:lpstr>
      <vt:lpstr>PowerPoint Presentation</vt:lpstr>
      <vt:lpstr>PowerPoint Presentation</vt:lpstr>
      <vt:lpstr>Task 5: Identifying/Addressing Data Quality Issues</vt:lpstr>
      <vt:lpstr>AI Guidance </vt:lpstr>
      <vt:lpstr>identifying Issues</vt:lpstr>
      <vt:lpstr>1. Missing Data</vt:lpstr>
      <vt:lpstr>2. Data of the Wrong Type or Format</vt:lpstr>
      <vt:lpstr>3. Outliers</vt:lpstr>
      <vt:lpstr>3. Outliers</vt:lpstr>
      <vt:lpstr>4. Duplicated Records</vt:lpstr>
      <vt:lpstr>5. Inconsistent Categorical Values</vt:lpstr>
      <vt:lpstr>Bonus 1. unnamed Column </vt:lpstr>
      <vt:lpstr>Bonus 2. column names</vt:lpstr>
      <vt:lpstr> Cleaning code</vt:lpstr>
      <vt:lpstr>1. Removing Null values</vt:lpstr>
      <vt:lpstr>2. Removing outliers</vt:lpstr>
      <vt:lpstr>3. Resolving Inconsistent categories</vt:lpstr>
      <vt:lpstr>4. Reforming Unnamed column</vt:lpstr>
      <vt:lpstr>5. Reformatting column names</vt:lpstr>
      <vt:lpstr> Before vs After screenshots</vt:lpstr>
      <vt:lpstr>Null values</vt:lpstr>
      <vt:lpstr>outliers</vt:lpstr>
      <vt:lpstr>Inconsistent categories </vt:lpstr>
      <vt:lpstr>Unnamed column </vt:lpstr>
      <vt:lpstr>Column Names</vt:lpstr>
      <vt:lpstr>Task 6: Snowflake DB Load</vt:lpstr>
      <vt:lpstr>Environment Setup</vt:lpstr>
      <vt:lpstr>Defining connection to snowflake</vt:lpstr>
      <vt:lpstr>Creating session (root object)</vt:lpstr>
      <vt:lpstr>Verifying the connection</vt:lpstr>
      <vt:lpstr>Creating the database</vt:lpstr>
      <vt:lpstr>Converting &amp; Loading to Snowflake</vt:lpstr>
      <vt:lpstr>Validating the Upload</vt:lpstr>
      <vt:lpstr>Database in Snowflake Screenshot</vt:lpstr>
      <vt:lpstr>Task 7: Learnings &amp; Reflections</vt:lpstr>
      <vt:lpstr>What I’ve learnt</vt:lpstr>
      <vt:lpstr>Problems and fixes</vt:lpstr>
      <vt:lpstr>1. Conda environment error</vt:lpstr>
      <vt:lpstr>2. Kaggle HyperLink fault</vt:lpstr>
      <vt:lpstr>3. Task 4 mistake?</vt:lpstr>
      <vt:lpstr>1st: Inspecting zip file</vt:lpstr>
      <vt:lpstr>2nd: checking data set update status</vt:lpstr>
      <vt:lpstr>5. Issue Checking outliers</vt:lpstr>
      <vt:lpstr>Task 7: Wrong order of instructions?</vt:lpstr>
      <vt:lpstr>Business Use Case: Why this matters</vt:lpstr>
      <vt:lpstr>What I found difficult </vt:lpstr>
      <vt:lpstr>What I would do differently</vt:lpstr>
      <vt:lpstr>Importing data Directly into Jupyter Notebook from kaggle</vt:lpstr>
      <vt:lpstr>2nd Outliers test</vt:lpstr>
      <vt:lpstr>Data Visualisation</vt:lpstr>
      <vt:lpstr>Database &amp; table management</vt:lpstr>
      <vt:lpstr>Do I Still Want A Data Engineer Career?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Eesa Hassan</dc:creator>
  <cp:keywords/>
  <dc:description>generated using python-pptx</dc:description>
  <cp:lastModifiedBy>عيسى  .  شهيد حسن</cp:lastModifiedBy>
  <cp:revision>14</cp:revision>
  <dcterms:created xsi:type="dcterms:W3CDTF">2013-01-27T09:14:16Z</dcterms:created>
  <dcterms:modified xsi:type="dcterms:W3CDTF">2025-06-22T21:49:18Z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0x010100C1097F0E6CDFE04BA42A7826BAF26F21</vt:lpwstr>
  </property>
</Properties>
</file>